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0" r:id="rId1"/>
  </p:sldMasterIdLst>
  <p:notesMasterIdLst>
    <p:notesMasterId r:id="rId38"/>
  </p:notesMasterIdLst>
  <p:sldIdLst>
    <p:sldId id="296" r:id="rId2"/>
    <p:sldId id="258" r:id="rId3"/>
    <p:sldId id="260" r:id="rId4"/>
    <p:sldId id="280" r:id="rId5"/>
    <p:sldId id="287" r:id="rId6"/>
    <p:sldId id="262" r:id="rId7"/>
    <p:sldId id="263" r:id="rId8"/>
    <p:sldId id="264" r:id="rId9"/>
    <p:sldId id="302" r:id="rId10"/>
    <p:sldId id="265" r:id="rId11"/>
    <p:sldId id="266" r:id="rId12"/>
    <p:sldId id="291" r:id="rId13"/>
    <p:sldId id="301" r:id="rId14"/>
    <p:sldId id="303" r:id="rId15"/>
    <p:sldId id="267" r:id="rId16"/>
    <p:sldId id="297" r:id="rId17"/>
    <p:sldId id="268" r:id="rId18"/>
    <p:sldId id="269" r:id="rId19"/>
    <p:sldId id="311" r:id="rId20"/>
    <p:sldId id="309" r:id="rId21"/>
    <p:sldId id="270" r:id="rId22"/>
    <p:sldId id="288" r:id="rId23"/>
    <p:sldId id="289" r:id="rId24"/>
    <p:sldId id="304" r:id="rId25"/>
    <p:sldId id="271" r:id="rId26"/>
    <p:sldId id="272" r:id="rId27"/>
    <p:sldId id="307" r:id="rId28"/>
    <p:sldId id="308" r:id="rId29"/>
    <p:sldId id="273" r:id="rId30"/>
    <p:sldId id="295" r:id="rId31"/>
    <p:sldId id="306" r:id="rId32"/>
    <p:sldId id="312" r:id="rId33"/>
    <p:sldId id="277" r:id="rId34"/>
    <p:sldId id="292" r:id="rId35"/>
    <p:sldId id="305" r:id="rId36"/>
    <p:sldId id="298"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5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250" autoAdjust="0"/>
  </p:normalViewPr>
  <p:slideViewPr>
    <p:cSldViewPr>
      <p:cViewPr varScale="1">
        <p:scale>
          <a:sx n="99" d="100"/>
          <a:sy n="99" d="100"/>
        </p:scale>
        <p:origin x="994" y="8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732191-D35A-4A92-9DCF-B4AC447A1C3F}" type="datetimeFigureOut">
              <a:rPr lang="ru-RU" smtClean="0"/>
              <a:pPr/>
              <a:t>07.05.2025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680908-4397-4DCA-918E-F06F79049754}" type="slidenum">
              <a:rPr lang="ru-RU" smtClean="0"/>
              <a:pPr/>
              <a:t>‹#›</a:t>
            </a:fld>
            <a:endParaRPr lang="ru-RU"/>
          </a:p>
        </p:txBody>
      </p:sp>
    </p:spTree>
    <p:extLst>
      <p:ext uri="{BB962C8B-B14F-4D97-AF65-F5344CB8AC3E}">
        <p14:creationId xmlns:p14="http://schemas.microsoft.com/office/powerpoint/2010/main" val="318773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9022191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87769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441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52731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8611624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6765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2239" y="3143250"/>
            <a:ext cx="3288024"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66576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5983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583576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B4C71EC6-210F-42DE-9C53-41977AD35B3D}" type="datetimeFigureOut">
              <a:rPr lang="ru-RU" smtClean="0"/>
              <a:pPr/>
              <a:t>07.05.2025</a:t>
            </a:fld>
            <a:endParaRPr lang="ru-RU"/>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ru-RU"/>
          </a:p>
        </p:txBody>
      </p:sp>
      <p:sp>
        <p:nvSpPr>
          <p:cNvPr id="11" name="Slide Number Placeholder 10"/>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5092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C71EC6-210F-42DE-9C53-41977AD35B3D}" type="datetimeFigureOut">
              <a:rPr lang="ru-RU" smtClean="0"/>
              <a:pPr/>
              <a:t>07.05.2025</a:t>
            </a:fld>
            <a:endParaRPr lang="ru-RU"/>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ru-RU"/>
          </a:p>
        </p:txBody>
      </p:sp>
      <p:sp>
        <p:nvSpPr>
          <p:cNvPr id="10" name="Slide Number Placeholder 9"/>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94704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4C71EC6-210F-42DE-9C53-41977AD35B3D}" type="datetimeFigureOut">
              <a:rPr lang="ru-RU" smtClean="0"/>
              <a:pPr/>
              <a:t>07.05.2025</a:t>
            </a:fld>
            <a:endParaRPr lang="ru-RU"/>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ru-RU"/>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64213981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мним гордимся">
            <a:extLst>
              <a:ext uri="{FF2B5EF4-FFF2-40B4-BE49-F238E27FC236}">
                <a16:creationId xmlns:a16="http://schemas.microsoft.com/office/drawing/2014/main" id="{DA6235D9-3129-F708-EA0B-5A055B822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6" t="28202" r="2751" b="32843"/>
          <a:stretch/>
        </p:blipFill>
        <p:spPr bwMode="auto">
          <a:xfrm>
            <a:off x="0" y="5057800"/>
            <a:ext cx="91440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Помним, гордимся!">
            <a:extLst>
              <a:ext uri="{FF2B5EF4-FFF2-40B4-BE49-F238E27FC236}">
                <a16:creationId xmlns:a16="http://schemas.microsoft.com/office/drawing/2014/main" id="{E8F182E6-E573-9302-41C8-A34DD3D69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3383"/>
            <a:ext cx="2267744" cy="11338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576" y="1844824"/>
            <a:ext cx="7920880" cy="2308324"/>
          </a:xfrm>
          <a:prstGeom prst="rect">
            <a:avLst/>
          </a:prstGeom>
        </p:spPr>
        <p:txBody>
          <a:bodyPr wrap="square">
            <a:spAutoFit/>
          </a:bodyPr>
          <a:lstStyle/>
          <a:p>
            <a:pPr algn="ctr"/>
            <a:r>
              <a:rPr lang="ru-RU" sz="3600" b="1" dirty="0">
                <a:solidFill>
                  <a:srgbClr val="C00000"/>
                </a:solidFill>
                <a:latin typeface="Arial" pitchFamily="34" charset="0"/>
                <a:cs typeface="Arial" pitchFamily="34" charset="0"/>
              </a:rPr>
              <a:t>Солдаты </a:t>
            </a:r>
          </a:p>
          <a:p>
            <a:pPr algn="ctr"/>
            <a:r>
              <a:rPr lang="ru-RU" sz="3600" b="1" dirty="0">
                <a:solidFill>
                  <a:srgbClr val="C00000"/>
                </a:solidFill>
                <a:latin typeface="Arial" pitchFamily="34" charset="0"/>
                <a:cs typeface="Arial" pitchFamily="34" charset="0"/>
              </a:rPr>
              <a:t>Великой Отечественной войны, работавшие в ИФТТ РАН</a:t>
            </a:r>
          </a:p>
          <a:p>
            <a:pPr algn="ctr"/>
            <a:endParaRPr lang="ru-RU" sz="36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356805602"/>
      </p:ext>
    </p:extLst>
  </p:cSld>
  <p:clrMapOvr>
    <a:masterClrMapping/>
  </p:clrMapOvr>
  <mc:AlternateContent xmlns:mc="http://schemas.openxmlformats.org/markup-compatibility/2006" xmlns:p14="http://schemas.microsoft.com/office/powerpoint/2010/main">
    <mc:Choice Requires="p14">
      <p:transition p14:dur="0" advTm="7438"/>
    </mc:Choice>
    <mc:Fallback xmlns="">
      <p:transition advTm="74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51520" y="4725144"/>
            <a:ext cx="8606532" cy="1944216"/>
          </a:xfrm>
        </p:spPr>
        <p:txBody>
          <a:bodyPr>
            <a:noAutofit/>
          </a:bodyPr>
          <a:lstStyle/>
          <a:p>
            <a:pPr marL="0" indent="0" algn="just">
              <a:buNone/>
            </a:pPr>
            <a:r>
              <a:rPr lang="ru-RU" sz="2000" b="1" dirty="0">
                <a:solidFill>
                  <a:srgbClr val="C00000"/>
                </a:solidFill>
                <a:latin typeface="Arial" pitchFamily="34" charset="0"/>
                <a:cs typeface="Arial" pitchFamily="34" charset="0"/>
              </a:rPr>
              <a:t>8-го сентября 1941 года</a:t>
            </a:r>
            <a:r>
              <a:rPr lang="ru-RU" sz="2000" dirty="0">
                <a:solidFill>
                  <a:srgbClr val="C00000"/>
                </a:solidFill>
                <a:latin typeface="Arial" pitchFamily="34" charset="0"/>
                <a:cs typeface="Arial" pitchFamily="34" charset="0"/>
              </a:rPr>
              <a:t> </a:t>
            </a:r>
            <a:r>
              <a:rPr lang="ru-RU" sz="2000" dirty="0">
                <a:solidFill>
                  <a:srgbClr val="002060"/>
                </a:solidFill>
                <a:latin typeface="Arial" pitchFamily="34" charset="0"/>
                <a:cs typeface="Arial" pitchFamily="34" charset="0"/>
              </a:rPr>
              <a:t>немецкие войска полностью блокировали Ленинград, отрезав все подступы к нему. Началась героическая оборона города, которая длилась почти </a:t>
            </a:r>
            <a:r>
              <a:rPr lang="ru-RU" sz="2000" b="1" dirty="0">
                <a:solidFill>
                  <a:srgbClr val="C00000"/>
                </a:solidFill>
                <a:latin typeface="Arial" pitchFamily="34" charset="0"/>
                <a:cs typeface="Arial" pitchFamily="34" charset="0"/>
              </a:rPr>
              <a:t>900</a:t>
            </a:r>
            <a:r>
              <a:rPr lang="ru-RU" sz="2000" b="1" dirty="0">
                <a:solidFill>
                  <a:srgbClr val="002060"/>
                </a:solidFill>
                <a:latin typeface="Arial" pitchFamily="34" charset="0"/>
                <a:cs typeface="Arial" pitchFamily="34" charset="0"/>
              </a:rPr>
              <a:t> </a:t>
            </a:r>
            <a:r>
              <a:rPr lang="ru-RU" sz="2000" dirty="0">
                <a:solidFill>
                  <a:srgbClr val="002060"/>
                </a:solidFill>
                <a:latin typeface="Arial" pitchFamily="34" charset="0"/>
                <a:cs typeface="Arial" pitchFamily="34" charset="0"/>
              </a:rPr>
              <a:t>дней. Самым тяжелым испытанием защитников Ленинграда был страшный голод — особенно суровой зимой </a:t>
            </a:r>
            <a:r>
              <a:rPr lang="ru-RU" sz="2000" b="1" dirty="0">
                <a:solidFill>
                  <a:srgbClr val="002060"/>
                </a:solidFill>
                <a:latin typeface="Arial" pitchFamily="34" charset="0"/>
                <a:cs typeface="Arial" pitchFamily="34" charset="0"/>
              </a:rPr>
              <a:t>1941-1942</a:t>
            </a:r>
            <a:r>
              <a:rPr lang="ru-RU" sz="2000" dirty="0">
                <a:solidFill>
                  <a:srgbClr val="002060"/>
                </a:solidFill>
                <a:latin typeface="Arial" pitchFamily="34" charset="0"/>
                <a:cs typeface="Arial" pitchFamily="34" charset="0"/>
              </a:rPr>
              <a:t> гг. </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88640"/>
            <a:ext cx="6103146" cy="954107"/>
          </a:xfrm>
          <a:prstGeom prst="rect">
            <a:avLst/>
          </a:prstGeom>
          <a:noFill/>
        </p:spPr>
        <p:txBody>
          <a:bodyPr wrap="none" rtlCol="0">
            <a:spAutoFit/>
          </a:bodyPr>
          <a:lstStyle/>
          <a:p>
            <a:r>
              <a:rPr lang="ru-RU" sz="2800" b="1" dirty="0">
                <a:solidFill>
                  <a:srgbClr val="C00000"/>
                </a:solidFill>
                <a:latin typeface="Arial" pitchFamily="34" charset="0"/>
                <a:cs typeface="Arial" pitchFamily="34" charset="0"/>
              </a:rPr>
              <a:t>БЛОКАДА  ЛЕНИНГРАДА</a:t>
            </a:r>
          </a:p>
          <a:p>
            <a:r>
              <a:rPr lang="ru-RU" sz="2800" b="1" dirty="0">
                <a:solidFill>
                  <a:srgbClr val="C00000"/>
                </a:solidFill>
                <a:latin typeface="Arial" pitchFamily="34" charset="0"/>
                <a:cs typeface="Arial" pitchFamily="34" charset="0"/>
              </a:rPr>
              <a:t>8 сентября 1941 – 27 января 1944</a:t>
            </a:r>
          </a:p>
        </p:txBody>
      </p:sp>
      <p:pic>
        <p:nvPicPr>
          <p:cNvPr id="6146" name="Picture 2" descr="День снятия блокады Ленинграда: сколько длилась, как жили люди,  спасательная операция">
            <a:extLst>
              <a:ext uri="{FF2B5EF4-FFF2-40B4-BE49-F238E27FC236}">
                <a16:creationId xmlns:a16="http://schemas.microsoft.com/office/drawing/2014/main" id="{77799C6E-0BEA-3B3D-C60A-4BDB8391A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04" y="1346993"/>
            <a:ext cx="25908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Блокада в цифрах. Страшная статистика из осажденного Ленинграда | АиФ  Санкт-Петербург">
            <a:extLst>
              <a:ext uri="{FF2B5EF4-FFF2-40B4-BE49-F238E27FC236}">
                <a16:creationId xmlns:a16="http://schemas.microsoft.com/office/drawing/2014/main" id="{0208E7A5-DAD2-F5A8-8CB3-5FACCF562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204" y="1359145"/>
            <a:ext cx="3075236" cy="204214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Важная дата: 80 лет со дня полного снятия блокады Ленинграда - Официальный  сайт ВятГУ">
            <a:extLst>
              <a:ext uri="{FF2B5EF4-FFF2-40B4-BE49-F238E27FC236}">
                <a16:creationId xmlns:a16="http://schemas.microsoft.com/office/drawing/2014/main" id="{CEF96918-8BFC-4B02-CDF2-0109B653D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405" y="2948783"/>
            <a:ext cx="2590800" cy="14557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8 сентября 1941 года началась 872-дневная блокада Ленинграда - Российское  историческое общество">
            <a:extLst>
              <a:ext uri="{FF2B5EF4-FFF2-40B4-BE49-F238E27FC236}">
                <a16:creationId xmlns:a16="http://schemas.microsoft.com/office/drawing/2014/main" id="{F242297F-6860-DF48-0040-BF8A893DE8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7202" y="3313364"/>
            <a:ext cx="3075235" cy="10911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8168"/>
    </mc:Choice>
    <mc:Fallback xmlns="">
      <p:transition advTm="181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07504" y="116632"/>
            <a:ext cx="7182458" cy="1683060"/>
          </a:xfrm>
        </p:spPr>
        <p:txBody>
          <a:bodyPr>
            <a:noAutofit/>
          </a:bodyPr>
          <a:lstStyle/>
          <a:p>
            <a:pPr marL="0" indent="0" algn="just">
              <a:buNone/>
            </a:pPr>
            <a:r>
              <a:rPr lang="ru-RU" dirty="0">
                <a:solidFill>
                  <a:srgbClr val="002060"/>
                </a:solidFill>
                <a:latin typeface="Arial" pitchFamily="34" charset="0"/>
                <a:cs typeface="Arial" pitchFamily="34" charset="0"/>
              </a:rPr>
              <a:t>Продовольствие доставлялось только по льду Ладожского  озера, по «Дороге  жизни». Однако и эта единственная дорога в город постоянно подвергалась бомбежкам. Лишь в </a:t>
            </a:r>
            <a:r>
              <a:rPr lang="ru-RU" b="1" dirty="0">
                <a:solidFill>
                  <a:srgbClr val="002060"/>
                </a:solidFill>
                <a:latin typeface="Arial" pitchFamily="34" charset="0"/>
                <a:cs typeface="Arial" pitchFamily="34" charset="0"/>
              </a:rPr>
              <a:t>январе 1943 г.</a:t>
            </a:r>
            <a:r>
              <a:rPr lang="ru-RU" dirty="0">
                <a:solidFill>
                  <a:srgbClr val="002060"/>
                </a:solidFill>
                <a:latin typeface="Arial" pitchFamily="34" charset="0"/>
                <a:cs typeface="Arial" pitchFamily="34" charset="0"/>
              </a:rPr>
              <a:t> советским войскам удалось прорвать блокадное кольцо, и по отбитому у врага узкому коридору шириной всего 8-11 километров началось бесперебойное снабжение Ленинграда продовольствием и оружием.</a:t>
            </a:r>
          </a:p>
          <a:p>
            <a:pPr marL="0" indent="0">
              <a:buNone/>
            </a:pPr>
            <a:endParaRPr lang="ru-RU" dirty="0">
              <a:solidFill>
                <a:srgbClr val="002060"/>
              </a:solidFill>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6373193" cy="3527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92766" y="5949280"/>
            <a:ext cx="8640960" cy="707886"/>
          </a:xfrm>
          <a:prstGeom prst="rect">
            <a:avLst/>
          </a:prstGeom>
        </p:spPr>
        <p:txBody>
          <a:bodyPr wrap="square">
            <a:spAutoFit/>
          </a:bodyPr>
          <a:lstStyle/>
          <a:p>
            <a:pPr algn="just"/>
            <a:r>
              <a:rPr lang="ru-RU" sz="2000" b="1" dirty="0">
                <a:solidFill>
                  <a:srgbClr val="C00000"/>
                </a:solidFill>
                <a:latin typeface="Arial" pitchFamily="34" charset="0"/>
                <a:cs typeface="Arial" pitchFamily="34" charset="0"/>
              </a:rPr>
              <a:t>27 января 1944 г. </a:t>
            </a:r>
            <a:r>
              <a:rPr lang="ru-RU" sz="2000" dirty="0">
                <a:solidFill>
                  <a:srgbClr val="002060"/>
                </a:solidFill>
                <a:latin typeface="Arial" pitchFamily="34" charset="0"/>
                <a:cs typeface="Arial" pitchFamily="34" charset="0"/>
              </a:rPr>
              <a:t>блокада Ленинграда была полностью снята в результате решительного наступления наших войск.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4199"/>
    </mc:Choice>
    <mc:Fallback xmlns="">
      <p:transition advTm="141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16632"/>
            <a:ext cx="7272808" cy="830997"/>
          </a:xfrm>
          <a:prstGeom prst="rect">
            <a:avLst/>
          </a:prstGeom>
          <a:noFill/>
        </p:spPr>
        <p:txBody>
          <a:bodyPr wrap="square" rtlCol="0">
            <a:spAutoFit/>
          </a:bodyPr>
          <a:lstStyle/>
          <a:p>
            <a:r>
              <a:rPr lang="ru-RU" sz="2400" dirty="0">
                <a:solidFill>
                  <a:srgbClr val="C00000"/>
                </a:solidFill>
                <a:latin typeface="Arial" pitchFamily="34" charset="0"/>
                <a:cs typeface="Arial" pitchFamily="34" charset="0"/>
              </a:rPr>
              <a:t>Блокаду Ленинграда прорывали будущие сотрудники ИФТТ РАН</a:t>
            </a:r>
          </a:p>
        </p:txBody>
      </p:sp>
      <p:pic>
        <p:nvPicPr>
          <p:cNvPr id="4099" name="Picture 3" descr="C:\Users\Олга\Documents\Научный полк\Сидоров П.В..p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92" y="3789040"/>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79712" y="4581128"/>
            <a:ext cx="6984776" cy="1323439"/>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23-го июня 1941 года был призван в армию Ногинским военкоматом. После формирования в Ленинграде 29-го июня принял первый бой в районе </a:t>
            </a:r>
            <a:r>
              <a:rPr lang="ru-RU" sz="1600" dirty="0" err="1">
                <a:solidFill>
                  <a:srgbClr val="002060"/>
                </a:solidFill>
                <a:latin typeface="Arial" pitchFamily="34" charset="0"/>
                <a:cs typeface="Arial" pitchFamily="34" charset="0"/>
              </a:rPr>
              <a:t>Шимис</a:t>
            </a:r>
            <a:r>
              <a:rPr lang="ru-RU" sz="1600" dirty="0">
                <a:solidFill>
                  <a:srgbClr val="002060"/>
                </a:solidFill>
                <a:latin typeface="Arial" pitchFamily="34" charset="0"/>
                <a:cs typeface="Arial" pitchFamily="34" charset="0"/>
              </a:rPr>
              <a:t>-Сольцы-Новгород. Служил в пехотной части пулеметчиком. 13-го августа 1941 года был ранен в руку. </a:t>
            </a:r>
            <a:r>
              <a:rPr lang="ru-RU" sz="1600" i="1" dirty="0">
                <a:solidFill>
                  <a:srgbClr val="002060"/>
                </a:solidFill>
                <a:latin typeface="Arial" pitchFamily="34" charset="0"/>
                <a:cs typeface="Arial" pitchFamily="34" charset="0"/>
              </a:rPr>
              <a:t>В ИФТТ РАН работал в Службе охраны.</a:t>
            </a:r>
          </a:p>
        </p:txBody>
      </p:sp>
      <p:pic>
        <p:nvPicPr>
          <p:cNvPr id="5122" name="Picture 2" descr="C:\Users\Олга\Documents\Научный полк\Шлыков Ф.А..pn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92" y="1081334"/>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07704" y="1100789"/>
            <a:ext cx="7056784" cy="2554545"/>
          </a:xfrm>
          <a:prstGeom prst="rect">
            <a:avLst/>
          </a:prstGeom>
          <a:ln>
            <a:solidFill>
              <a:srgbClr val="002060"/>
            </a:solidFill>
          </a:ln>
        </p:spPr>
        <p:txBody>
          <a:bodyPr wrap="square">
            <a:spAutoFit/>
          </a:bodyPr>
          <a:lstStyle/>
          <a:p>
            <a:pPr lvl="0"/>
            <a:r>
              <a:rPr lang="ru-RU" sz="1600" dirty="0">
                <a:solidFill>
                  <a:srgbClr val="002060"/>
                </a:solidFill>
                <a:latin typeface="Arial" pitchFamily="34" charset="0"/>
                <a:cs typeface="Arial" pitchFamily="34" charset="0"/>
              </a:rPr>
              <a:t>Начало войны встретил в деревни </a:t>
            </a:r>
            <a:r>
              <a:rPr lang="ru-RU" sz="1600" dirty="0" err="1">
                <a:solidFill>
                  <a:srgbClr val="002060"/>
                </a:solidFill>
                <a:latin typeface="Arial" pitchFamily="34" charset="0"/>
                <a:cs typeface="Arial" pitchFamily="34" charset="0"/>
              </a:rPr>
              <a:t>Якимово</a:t>
            </a:r>
            <a:r>
              <a:rPr lang="ru-RU" sz="1600" dirty="0">
                <a:solidFill>
                  <a:srgbClr val="002060"/>
                </a:solidFill>
                <a:latin typeface="Arial" pitchFamily="34" charset="0"/>
                <a:cs typeface="Arial" pitchFamily="34" charset="0"/>
              </a:rPr>
              <a:t>. Сначала 2 месяца работал на трудовом фронте. В августе 1941 года был призван в армию, направлен в пехоту. После недельного обучения попал на фронт под Ленинград (Волхов). 16-го апреля 1942 года был ранен, через 11 месяцев вернулся в строй в качестве артиллериста. В составе 46-й бригады воевал на </a:t>
            </a:r>
            <a:r>
              <a:rPr lang="en-US" sz="1600" dirty="0">
                <a:solidFill>
                  <a:srgbClr val="002060"/>
                </a:solidFill>
                <a:latin typeface="Arial" pitchFamily="34" charset="0"/>
                <a:cs typeface="Arial" pitchFamily="34" charset="0"/>
              </a:rPr>
              <a:t>III</a:t>
            </a:r>
            <a:r>
              <a:rPr lang="ru-RU" sz="1600" dirty="0">
                <a:solidFill>
                  <a:srgbClr val="002060"/>
                </a:solidFill>
                <a:latin typeface="Arial" pitchFamily="34" charset="0"/>
                <a:cs typeface="Arial" pitchFamily="34" charset="0"/>
              </a:rPr>
              <a:t>-м Белорусском фронте. Участвовал в боях в Финляндии. Освобождал Эстонию, Латвию, Литву. В районе Кенигсберга в апреле 1945 года был ранен в руку. День Победы встретил в госпитале. Демобилизован в сентябре 1945 года. </a:t>
            </a:r>
            <a:r>
              <a:rPr lang="ru-RU" sz="1600" i="1" dirty="0">
                <a:solidFill>
                  <a:srgbClr val="002060"/>
                </a:solidFill>
                <a:latin typeface="Arial" pitchFamily="34" charset="0"/>
                <a:cs typeface="Arial" pitchFamily="34" charset="0"/>
              </a:rPr>
              <a:t>В ИФТТ РАН работал в Службе охраны.</a:t>
            </a:r>
          </a:p>
        </p:txBody>
      </p:sp>
    </p:spTree>
    <p:custDataLst>
      <p:tags r:id="rId1"/>
    </p:custDataLst>
    <p:extLst>
      <p:ext uri="{BB962C8B-B14F-4D97-AF65-F5344CB8AC3E}">
        <p14:creationId xmlns:p14="http://schemas.microsoft.com/office/powerpoint/2010/main" val="726802987"/>
      </p:ext>
    </p:extLst>
  </p:cSld>
  <p:clrMapOvr>
    <a:masterClrMapping/>
  </p:clrMapOvr>
  <mc:AlternateContent xmlns:mc="http://schemas.openxmlformats.org/markup-compatibility/2006" xmlns:p14="http://schemas.microsoft.com/office/powerpoint/2010/main">
    <mc:Choice Requires="p14">
      <p:transition p14:dur="0" advTm="6175"/>
    </mc:Choice>
    <mc:Fallback xmlns="">
      <p:transition advTm="617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16632"/>
            <a:ext cx="7272808" cy="830997"/>
          </a:xfrm>
          <a:prstGeom prst="rect">
            <a:avLst/>
          </a:prstGeom>
          <a:noFill/>
        </p:spPr>
        <p:txBody>
          <a:bodyPr wrap="square" rtlCol="0">
            <a:spAutoFit/>
          </a:bodyPr>
          <a:lstStyle/>
          <a:p>
            <a:r>
              <a:rPr lang="ru-RU" sz="2400" dirty="0">
                <a:solidFill>
                  <a:srgbClr val="C00000"/>
                </a:solidFill>
                <a:latin typeface="Arial" pitchFamily="34" charset="0"/>
                <a:cs typeface="Arial" pitchFamily="34" charset="0"/>
              </a:rPr>
              <a:t>Блокаду Ленинграда прорывали будущие сотрудники ИФТТ РАН</a:t>
            </a:r>
          </a:p>
        </p:txBody>
      </p:sp>
      <p:pic>
        <p:nvPicPr>
          <p:cNvPr id="5123" name="Picture 3" descr="C:\Users\Олга\Documents\Научный полк\Чучков В.Н..p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42671"/>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051720" y="1563326"/>
            <a:ext cx="6840760" cy="1569660"/>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Призван в армию Ногинским военкоматом 1-го сентября 1941 года. Службу начал в рабочем батальоне в районе Волхова. С октября 1942 года служил в 1-й части аэродромного обслуживания. Аэродром располагался в полосе 50 км от фронта. 9-я мая 1945 года встретил в Польше. </a:t>
            </a:r>
            <a:r>
              <a:rPr lang="ru-RU" sz="1600" i="1" dirty="0">
                <a:solidFill>
                  <a:srgbClr val="002060"/>
                </a:solidFill>
                <a:latin typeface="Arial" pitchFamily="34" charset="0"/>
                <a:cs typeface="Arial" pitchFamily="34" charset="0"/>
              </a:rPr>
              <a:t>В ИФТТ РАН работал начальником караула в Службе охраны.</a:t>
            </a:r>
          </a:p>
        </p:txBody>
      </p:sp>
      <p:pic>
        <p:nvPicPr>
          <p:cNvPr id="3" name="Рисунок 2">
            <a:extLst>
              <a:ext uri="{FF2B5EF4-FFF2-40B4-BE49-F238E27FC236}">
                <a16:creationId xmlns:a16="http://schemas.microsoft.com/office/drawing/2014/main" id="{74AC7CAB-ADE6-BB7C-B81C-A711AC8AE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3933056"/>
            <a:ext cx="2755330" cy="2574000"/>
          </a:xfrm>
          <a:prstGeom prst="rect">
            <a:avLst/>
          </a:prstGeom>
        </p:spPr>
      </p:pic>
      <p:sp>
        <p:nvSpPr>
          <p:cNvPr id="9" name="TextBox 8">
            <a:extLst>
              <a:ext uri="{FF2B5EF4-FFF2-40B4-BE49-F238E27FC236}">
                <a16:creationId xmlns:a16="http://schemas.microsoft.com/office/drawing/2014/main" id="{E864AC9C-75A0-B2FF-9A3E-56A83952032D}"/>
              </a:ext>
            </a:extLst>
          </p:cNvPr>
          <p:cNvSpPr txBox="1"/>
          <p:nvPr/>
        </p:nvSpPr>
        <p:spPr>
          <a:xfrm>
            <a:off x="3059832" y="3933056"/>
            <a:ext cx="5760640" cy="2308324"/>
          </a:xfrm>
          <a:prstGeom prst="rect">
            <a:avLst/>
          </a:prstGeom>
          <a:noFill/>
          <a:ln>
            <a:solidFill>
              <a:srgbClr val="002060"/>
            </a:solidFill>
          </a:ln>
        </p:spPr>
        <p:txBody>
          <a:bodyPr wrap="square">
            <a:spAutoFit/>
          </a:bodyPr>
          <a:lstStyle/>
          <a:p>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Призван в армию 19 октября 1941 года Ногинским ГВК Московской области, зачислен в 199-й стрелковый полк МВД, в составе отдельного батальона отправлен под Ленинград. Под Шяуляем принял первый бой. Участвовал в боях в районах </a:t>
            </a:r>
            <a:r>
              <a:rPr lang="ru-RU" sz="1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Демьянска</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Валдая, </a:t>
            </a:r>
            <a:r>
              <a:rPr lang="ru-RU" sz="1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Ситинки</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Дрогобыча. После демобилизации из МВД в 1953 году, до 1967 года служил старшиной роты в </a:t>
            </a:r>
            <a:r>
              <a:rPr lang="ru-RU" sz="1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Черноголовской</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строительной части. </a:t>
            </a:r>
            <a:r>
              <a:rPr lang="ru-RU" sz="1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ИФТТ РАН работал в </a:t>
            </a:r>
            <a:r>
              <a:rPr lang="ru-RU" sz="1600" i="1" dirty="0">
                <a:solidFill>
                  <a:srgbClr val="002060"/>
                </a:solidFill>
                <a:latin typeface="Arial" panose="020B0604020202020204" pitchFamily="34" charset="0"/>
                <a:ea typeface="Calibri" panose="020F0502020204030204" pitchFamily="34" charset="0"/>
                <a:cs typeface="Arial" panose="020B0604020202020204" pitchFamily="34" charset="0"/>
              </a:rPr>
              <a:t>Службе охраны. </a:t>
            </a:r>
            <a:endParaRPr lang="ru-RU" sz="1600" i="1" dirty="0">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33084504"/>
      </p:ext>
    </p:extLst>
  </p:cSld>
  <p:clrMapOvr>
    <a:masterClrMapping/>
  </p:clrMapOvr>
  <mc:AlternateContent xmlns:mc="http://schemas.openxmlformats.org/markup-compatibility/2006" xmlns:p14="http://schemas.microsoft.com/office/powerpoint/2010/main">
    <mc:Choice Requires="p14">
      <p:transition p14:dur="0" advTm="18330"/>
    </mc:Choice>
    <mc:Fallback xmlns="">
      <p:transition advTm="183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16632"/>
            <a:ext cx="7272808" cy="461665"/>
          </a:xfrm>
          <a:prstGeom prst="rect">
            <a:avLst/>
          </a:prstGeom>
          <a:noFill/>
        </p:spPr>
        <p:txBody>
          <a:bodyPr wrap="square" rtlCol="0">
            <a:spAutoFit/>
          </a:bodyPr>
          <a:lstStyle/>
          <a:p>
            <a:r>
              <a:rPr lang="ru-RU" sz="2400" b="1" dirty="0">
                <a:solidFill>
                  <a:srgbClr val="C00000"/>
                </a:solidFill>
                <a:latin typeface="Arial" pitchFamily="34" charset="0"/>
                <a:cs typeface="Arial" pitchFamily="34" charset="0"/>
              </a:rPr>
              <a:t>Оборона</a:t>
            </a:r>
            <a:r>
              <a:rPr lang="ru-RU" sz="2400" dirty="0">
                <a:solidFill>
                  <a:srgbClr val="C00000"/>
                </a:solidFill>
                <a:latin typeface="Arial" pitchFamily="34" charset="0"/>
                <a:cs typeface="Arial" pitchFamily="34" charset="0"/>
              </a:rPr>
              <a:t> </a:t>
            </a:r>
            <a:r>
              <a:rPr lang="ru-RU" sz="2400" b="1" dirty="0">
                <a:solidFill>
                  <a:srgbClr val="C00000"/>
                </a:solidFill>
                <a:latin typeface="Arial" pitchFamily="34" charset="0"/>
                <a:cs typeface="Arial" pitchFamily="34" charset="0"/>
              </a:rPr>
              <a:t>Севастополя</a:t>
            </a:r>
          </a:p>
        </p:txBody>
      </p:sp>
      <p:sp>
        <p:nvSpPr>
          <p:cNvPr id="2" name="Прямоугольник 1"/>
          <p:cNvSpPr/>
          <p:nvPr/>
        </p:nvSpPr>
        <p:spPr>
          <a:xfrm>
            <a:off x="1639837" y="783067"/>
            <a:ext cx="7036619" cy="2308324"/>
          </a:xfrm>
          <a:prstGeom prst="rect">
            <a:avLst/>
          </a:prstGeom>
          <a:ln>
            <a:noFill/>
          </a:ln>
        </p:spPr>
        <p:txBody>
          <a:bodyPr wrap="square">
            <a:spAutoFit/>
          </a:bodyPr>
          <a:lstStyle/>
          <a:p>
            <a:r>
              <a:rPr lang="ru-RU" dirty="0">
                <a:solidFill>
                  <a:srgbClr val="002060"/>
                </a:solidFill>
                <a:latin typeface="Arial" pitchFamily="34" charset="0"/>
                <a:cs typeface="Arial" pitchFamily="34" charset="0"/>
              </a:rPr>
              <a:t>250-дневная оборона Севастополя в годы Великой Отечественной войны стала одним из самых значительных проявлений героизма советских солдат и гражданского населения. </a:t>
            </a:r>
            <a:r>
              <a:rPr lang="ru-RU" dirty="0">
                <a:solidFill>
                  <a:srgbClr val="C00000"/>
                </a:solidFill>
                <a:latin typeface="Arial" pitchFamily="34" charset="0"/>
                <a:cs typeface="Arial" pitchFamily="34" charset="0"/>
              </a:rPr>
              <a:t>30 ноября 1941 </a:t>
            </a:r>
            <a:r>
              <a:rPr lang="ru-RU" dirty="0">
                <a:solidFill>
                  <a:srgbClr val="002060"/>
                </a:solidFill>
                <a:latin typeface="Arial" pitchFamily="34" charset="0"/>
                <a:cs typeface="Arial" pitchFamily="34" charset="0"/>
              </a:rPr>
              <a:t>года началась героическая оборона Севастополя. Подойдя к городу через десять дней после начала военной операции в Крыму, немцам понадобилось еще 250, чтобы захватить его. В результате сражений Севастополь был фактически стерт с лица земли. </a:t>
            </a:r>
          </a:p>
        </p:txBody>
      </p:sp>
      <p:sp>
        <p:nvSpPr>
          <p:cNvPr id="5" name="Прямоугольник 4"/>
          <p:cNvSpPr/>
          <p:nvPr/>
        </p:nvSpPr>
        <p:spPr>
          <a:xfrm>
            <a:off x="1979712" y="3296162"/>
            <a:ext cx="6984776" cy="2308324"/>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Среди героических защитников Севастополя сражался 19-ти летний матрос </a:t>
            </a:r>
            <a:r>
              <a:rPr lang="ru-RU" sz="1600" dirty="0" err="1">
                <a:solidFill>
                  <a:srgbClr val="002060"/>
                </a:solidFill>
                <a:latin typeface="Arial" pitchFamily="34" charset="0"/>
                <a:cs typeface="Arial" pitchFamily="34" charset="0"/>
              </a:rPr>
              <a:t>Злотин</a:t>
            </a:r>
            <a:r>
              <a:rPr lang="ru-RU" sz="1600" dirty="0">
                <a:solidFill>
                  <a:srgbClr val="002060"/>
                </a:solidFill>
                <a:latin typeface="Arial" pitchFamily="34" charset="0"/>
                <a:cs typeface="Arial" pitchFamily="34" charset="0"/>
              </a:rPr>
              <a:t> Александр </a:t>
            </a:r>
            <a:r>
              <a:rPr lang="ru-RU" sz="1600" dirty="0" err="1">
                <a:solidFill>
                  <a:srgbClr val="002060"/>
                </a:solidFill>
                <a:latin typeface="Arial" pitchFamily="34" charset="0"/>
                <a:cs typeface="Arial" pitchFamily="34" charset="0"/>
              </a:rPr>
              <a:t>Матусович</a:t>
            </a:r>
            <a:r>
              <a:rPr lang="ru-RU" sz="1600" dirty="0">
                <a:solidFill>
                  <a:srgbClr val="002060"/>
                </a:solidFill>
                <a:latin typeface="Arial" pitchFamily="34" charset="0"/>
                <a:cs typeface="Arial" pitchFamily="34" charset="0"/>
              </a:rPr>
              <a:t>. На защиту Отечества он встал в первый день войны 22-го июня 1941 года. В январе 1942 года был отправлен в морские части на Дальний Восток. В 1945 году участвовал в боевых действиях с Японией, войну закончил в звании майора. Награжден Орденом Красной Звезды, медалью «За оборону Севастополя», «За освобождение Кореи» и другими медалями.</a:t>
            </a:r>
          </a:p>
          <a:p>
            <a:r>
              <a:rPr lang="ru-RU" sz="1600" i="1" dirty="0">
                <a:solidFill>
                  <a:srgbClr val="002060"/>
                </a:solidFill>
                <a:latin typeface="Arial" pitchFamily="34" charset="0"/>
                <a:cs typeface="Arial" pitchFamily="34" charset="0"/>
              </a:rPr>
              <a:t>В ИФТТ РАН А.М. </a:t>
            </a:r>
            <a:r>
              <a:rPr lang="ru-RU" sz="1600" i="1" dirty="0" err="1">
                <a:solidFill>
                  <a:srgbClr val="002060"/>
                </a:solidFill>
                <a:latin typeface="Arial" pitchFamily="34" charset="0"/>
                <a:cs typeface="Arial" pitchFamily="34" charset="0"/>
              </a:rPr>
              <a:t>Злотин</a:t>
            </a:r>
            <a:r>
              <a:rPr lang="ru-RU" sz="1600" i="1" dirty="0">
                <a:solidFill>
                  <a:srgbClr val="002060"/>
                </a:solidFill>
                <a:latin typeface="Arial" pitchFamily="34" charset="0"/>
                <a:cs typeface="Arial" pitchFamily="34" charset="0"/>
              </a:rPr>
              <a:t> работал ответственным за работу с драгметаллами.</a:t>
            </a:r>
          </a:p>
        </p:txBody>
      </p:sp>
      <p:pic>
        <p:nvPicPr>
          <p:cNvPr id="7170" name="Picture 2" descr="C:\Users\Олга\Documents\Научный полк\Злотин А.М..pn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21" y="3296162"/>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505" y="5949280"/>
            <a:ext cx="8928992" cy="707886"/>
          </a:xfrm>
          <a:prstGeom prst="rect">
            <a:avLst/>
          </a:prstGeom>
        </p:spPr>
        <p:txBody>
          <a:bodyPr wrap="square">
            <a:spAutoFit/>
          </a:bodyPr>
          <a:lstStyle/>
          <a:p>
            <a:r>
              <a:rPr lang="ru-RU" sz="2000" dirty="0">
                <a:solidFill>
                  <a:srgbClr val="C00000"/>
                </a:solidFill>
                <a:latin typeface="Arial" pitchFamily="34" charset="0"/>
                <a:cs typeface="Arial" pitchFamily="34" charset="0"/>
              </a:rPr>
              <a:t>Подвиг Севастополя сдержал продвижение вермахта на других направлениях и изменил ход Великой Отечественной войны.</a:t>
            </a:r>
          </a:p>
        </p:txBody>
      </p:sp>
      <p:pic>
        <p:nvPicPr>
          <p:cNvPr id="7" name="Picture 2" descr="Медаль «За оборону Севастополя» — Википедия">
            <a:extLst>
              <a:ext uri="{FF2B5EF4-FFF2-40B4-BE49-F238E27FC236}">
                <a16:creationId xmlns:a16="http://schemas.microsoft.com/office/drawing/2014/main" id="{EFB017B3-D599-A270-991C-7F9403891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41" y="855806"/>
            <a:ext cx="1180401" cy="2162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04533945"/>
      </p:ext>
    </p:extLst>
  </p:cSld>
  <p:clrMapOvr>
    <a:masterClrMapping/>
  </p:clrMapOvr>
  <mc:AlternateContent xmlns:mc="http://schemas.openxmlformats.org/markup-compatibility/2006" xmlns:p14="http://schemas.microsoft.com/office/powerpoint/2010/main">
    <mc:Choice Requires="p14">
      <p:transition p14:dur="0" advTm="6175"/>
    </mc:Choice>
    <mc:Fallback xmlns="">
      <p:transition advTm="617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51520" y="4087466"/>
            <a:ext cx="8640960" cy="2581622"/>
          </a:xfrm>
        </p:spPr>
        <p:txBody>
          <a:bodyPr>
            <a:noAutofit/>
          </a:bodyPr>
          <a:lstStyle/>
          <a:p>
            <a:pPr marL="0" indent="0" algn="just">
              <a:lnSpc>
                <a:spcPct val="100000"/>
              </a:lnSpc>
              <a:buNone/>
            </a:pPr>
            <a:r>
              <a:rPr dirty="0">
                <a:solidFill>
                  <a:srgbClr val="002060"/>
                </a:solidFill>
                <a:latin typeface="Arial" pitchFamily="34" charset="0"/>
                <a:cs typeface="Arial" pitchFamily="34" charset="0"/>
                <a:sym typeface="+mn-ea"/>
              </a:rPr>
              <a:t>Прорвав линию фронта, в </a:t>
            </a:r>
            <a:r>
              <a:rPr b="1" dirty="0">
                <a:solidFill>
                  <a:srgbClr val="C00000"/>
                </a:solidFill>
                <a:latin typeface="Arial" pitchFamily="34" charset="0"/>
                <a:cs typeface="Arial" pitchFamily="34" charset="0"/>
                <a:sym typeface="+mn-ea"/>
              </a:rPr>
              <a:t>июле 1942 г.</a:t>
            </a:r>
            <a:r>
              <a:rPr dirty="0">
                <a:solidFill>
                  <a:srgbClr val="C00000"/>
                </a:solidFill>
                <a:latin typeface="Arial" pitchFamily="34" charset="0"/>
                <a:cs typeface="Arial" pitchFamily="34" charset="0"/>
                <a:sym typeface="+mn-ea"/>
              </a:rPr>
              <a:t> </a:t>
            </a:r>
            <a:r>
              <a:rPr dirty="0">
                <a:solidFill>
                  <a:srgbClr val="002060"/>
                </a:solidFill>
                <a:latin typeface="Arial" pitchFamily="34" charset="0"/>
                <a:cs typeface="Arial" pitchFamily="34" charset="0"/>
                <a:sym typeface="+mn-ea"/>
              </a:rPr>
              <a:t>враг подошел </a:t>
            </a:r>
            <a:r>
              <a:rPr lang="ru-RU" dirty="0">
                <a:solidFill>
                  <a:srgbClr val="002060"/>
                </a:solidFill>
                <a:latin typeface="Arial" pitchFamily="34" charset="0"/>
                <a:cs typeface="Arial" pitchFamily="34" charset="0"/>
              </a:rPr>
              <a:t> к Сталинграду . В сентябре бои шли уже на улицах города. Ценой неимоверных усилий Красной армии к зиме удалось сначала остановить наступление немцев, а затем перейти в контрнаступление.</a:t>
            </a:r>
          </a:p>
          <a:p>
            <a:pPr marL="0" indent="0" algn="just">
              <a:lnSpc>
                <a:spcPct val="100000"/>
              </a:lnSpc>
              <a:buNone/>
            </a:pPr>
            <a:r>
              <a:rPr lang="ru-RU" dirty="0">
                <a:solidFill>
                  <a:srgbClr val="002060"/>
                </a:solidFill>
                <a:latin typeface="Arial" pitchFamily="34" charset="0"/>
                <a:cs typeface="Arial" pitchFamily="34" charset="0"/>
              </a:rPr>
              <a:t> В результате упешных действий войска противника были окружены. </a:t>
            </a:r>
          </a:p>
          <a:p>
            <a:pPr marL="0" indent="0" algn="just">
              <a:lnSpc>
                <a:spcPct val="100000"/>
              </a:lnSpc>
              <a:buNone/>
            </a:pPr>
            <a:r>
              <a:rPr lang="ru-RU" b="1" dirty="0">
                <a:solidFill>
                  <a:srgbClr val="C00000"/>
                </a:solidFill>
                <a:latin typeface="Arial" pitchFamily="34" charset="0"/>
                <a:cs typeface="Arial" pitchFamily="34" charset="0"/>
              </a:rPr>
              <a:t>2 февраля 1943 г.</a:t>
            </a:r>
            <a:r>
              <a:rPr lang="ru-RU" dirty="0">
                <a:solidFill>
                  <a:srgbClr val="C00000"/>
                </a:solidFill>
                <a:latin typeface="Arial" pitchFamily="34" charset="0"/>
                <a:cs typeface="Arial" pitchFamily="34" charset="0"/>
              </a:rPr>
              <a:t> </a:t>
            </a:r>
            <a:r>
              <a:rPr lang="ru-RU" dirty="0">
                <a:solidFill>
                  <a:srgbClr val="002060"/>
                </a:solidFill>
                <a:latin typeface="Arial" pitchFamily="34" charset="0"/>
                <a:cs typeface="Arial" pitchFamily="34" charset="0"/>
              </a:rPr>
              <a:t>немцы объявили о своей капитуляции. Было уничтожено и взято в плен </a:t>
            </a:r>
            <a:r>
              <a:rPr lang="ru-RU" b="1" dirty="0">
                <a:solidFill>
                  <a:srgbClr val="002060"/>
                </a:solidFill>
                <a:latin typeface="Arial" pitchFamily="34" charset="0"/>
                <a:cs typeface="Arial" pitchFamily="34" charset="0"/>
              </a:rPr>
              <a:t>300</a:t>
            </a:r>
            <a:r>
              <a:rPr lang="ru-RU" dirty="0">
                <a:solidFill>
                  <a:srgbClr val="002060"/>
                </a:solidFill>
                <a:latin typeface="Arial" pitchFamily="34" charset="0"/>
                <a:cs typeface="Arial" pitchFamily="34" charset="0"/>
              </a:rPr>
              <a:t> тысяч немецких солдат и офицеров, в их числе оказался командующий 6-й армией генерал-фельдмаршал </a:t>
            </a:r>
            <a:r>
              <a:rPr lang="ru-RU" b="1" dirty="0">
                <a:solidFill>
                  <a:srgbClr val="002060"/>
                </a:solidFill>
                <a:latin typeface="Arial" pitchFamily="34" charset="0"/>
                <a:cs typeface="Arial" pitchFamily="34" charset="0"/>
              </a:rPr>
              <a:t>Паулюс</a:t>
            </a:r>
            <a:r>
              <a:rPr lang="ru-RU" dirty="0">
                <a:solidFill>
                  <a:srgbClr val="002060"/>
                </a:solidFill>
                <a:latin typeface="Arial" pitchFamily="34" charset="0"/>
                <a:cs typeface="Arial" pitchFamily="34" charset="0"/>
              </a:rPr>
              <a:t>.</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162755"/>
            <a:ext cx="4825603" cy="269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552E2AD-7FEE-0913-B587-B3D392CBE225}"/>
              </a:ext>
            </a:extLst>
          </p:cNvPr>
          <p:cNvSpPr txBox="1"/>
          <p:nvPr/>
        </p:nvSpPr>
        <p:spPr>
          <a:xfrm>
            <a:off x="221575" y="93285"/>
            <a:ext cx="4778359"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Сталинградская битва</a:t>
            </a:r>
          </a:p>
          <a:p>
            <a:r>
              <a:rPr lang="ru-RU" sz="2400" b="1" dirty="0">
                <a:solidFill>
                  <a:srgbClr val="C00000"/>
                </a:solidFill>
                <a:latin typeface="Arial" panose="020B0604020202020204" pitchFamily="34" charset="0"/>
                <a:cs typeface="Arial" panose="020B0604020202020204" pitchFamily="34" charset="0"/>
              </a:rPr>
              <a:t>17 июля 1942 -2 февраля 1943</a:t>
            </a:r>
          </a:p>
        </p:txBody>
      </p:sp>
      <p:pic>
        <p:nvPicPr>
          <p:cNvPr id="8194" name="Picture 2" descr="Мамаев курган — Википедия">
            <a:extLst>
              <a:ext uri="{FF2B5EF4-FFF2-40B4-BE49-F238E27FC236}">
                <a16:creationId xmlns:a16="http://schemas.microsoft.com/office/drawing/2014/main" id="{F6F2529B-FA2E-7CBE-A5D3-C27CBD5EC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163" y="1162756"/>
            <a:ext cx="2691524" cy="26915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1158"/>
    </mc:Choice>
    <mc:Fallback xmlns="">
      <p:transition advTm="211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6E8460-BA3A-552F-0499-FB80CA188316}"/>
              </a:ext>
            </a:extLst>
          </p:cNvPr>
          <p:cNvSpPr txBox="1"/>
          <p:nvPr/>
        </p:nvSpPr>
        <p:spPr>
          <a:xfrm>
            <a:off x="19176" y="72564"/>
            <a:ext cx="6946197" cy="369332"/>
          </a:xfrm>
          <a:prstGeom prst="rect">
            <a:avLst/>
          </a:prstGeom>
          <a:noFill/>
        </p:spPr>
        <p:txBody>
          <a:bodyPr wrap="none" rtlCol="0">
            <a:spAutoFit/>
          </a:bodyPr>
          <a:lstStyle/>
          <a:p>
            <a:r>
              <a:rPr lang="ru-RU" b="1" dirty="0">
                <a:solidFill>
                  <a:srgbClr val="C00000"/>
                </a:solidFill>
                <a:latin typeface="Arial" panose="020B0604020202020204" pitchFamily="34" charset="0"/>
                <a:cs typeface="Arial" panose="020B0604020202020204" pitchFamily="34" charset="0"/>
              </a:rPr>
              <a:t>Сотрудники ИФТТ РАН – участники Сталинградской битвы</a:t>
            </a:r>
          </a:p>
        </p:txBody>
      </p:sp>
      <p:pic>
        <p:nvPicPr>
          <p:cNvPr id="5" name="Рисунок 4">
            <a:extLst>
              <a:ext uri="{FF2B5EF4-FFF2-40B4-BE49-F238E27FC236}">
                <a16:creationId xmlns:a16="http://schemas.microsoft.com/office/drawing/2014/main" id="{34695E3F-AF5F-5854-6C94-B201827AA8B9}"/>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51520" y="764703"/>
            <a:ext cx="1738800" cy="2574000"/>
          </a:xfrm>
          <a:prstGeom prst="rect">
            <a:avLst/>
          </a:prstGeom>
        </p:spPr>
      </p:pic>
      <p:sp>
        <p:nvSpPr>
          <p:cNvPr id="7" name="TextBox 6">
            <a:extLst>
              <a:ext uri="{FF2B5EF4-FFF2-40B4-BE49-F238E27FC236}">
                <a16:creationId xmlns:a16="http://schemas.microsoft.com/office/drawing/2014/main" id="{B4F69575-A438-6E3A-4345-503AC1C92D9A}"/>
              </a:ext>
            </a:extLst>
          </p:cNvPr>
          <p:cNvSpPr txBox="1"/>
          <p:nvPr/>
        </p:nvSpPr>
        <p:spPr>
          <a:xfrm>
            <a:off x="2051720" y="1124744"/>
            <a:ext cx="4680520" cy="1653979"/>
          </a:xfrm>
          <a:prstGeom prst="rect">
            <a:avLst/>
          </a:prstGeom>
          <a:noFill/>
          <a:ln>
            <a:solidFill>
              <a:srgbClr val="002060"/>
            </a:solidFill>
          </a:ln>
        </p:spPr>
        <p:txBody>
          <a:bodyPr wrap="square">
            <a:spAutoFit/>
          </a:bodyPr>
          <a:lstStyle/>
          <a:p>
            <a:pPr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Добровольцем ушла на фронт в апреле 1942 года по </a:t>
            </a:r>
            <a:r>
              <a:rPr lang="ru-RU" sz="16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спецпризыву</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Служила в прожекторных частях ПВО. Участвовала в обороне Воронежа, Сталинграда, освобождала Орел, Киев. </a:t>
            </a:r>
            <a:r>
              <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ИФТТ РАН работала в Службе охраны.</a:t>
            </a:r>
          </a:p>
        </p:txBody>
      </p:sp>
      <p:pic>
        <p:nvPicPr>
          <p:cNvPr id="9" name="Рисунок 8">
            <a:extLst>
              <a:ext uri="{FF2B5EF4-FFF2-40B4-BE49-F238E27FC236}">
                <a16:creationId xmlns:a16="http://schemas.microsoft.com/office/drawing/2014/main" id="{21CE8C54-4D2C-4E90-6568-4732A35CD24F}"/>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51520" y="3572367"/>
            <a:ext cx="2100556" cy="2574000"/>
          </a:xfrm>
          <a:prstGeom prst="rect">
            <a:avLst/>
          </a:prstGeom>
        </p:spPr>
      </p:pic>
      <p:sp>
        <p:nvSpPr>
          <p:cNvPr id="11" name="TextBox 10">
            <a:extLst>
              <a:ext uri="{FF2B5EF4-FFF2-40B4-BE49-F238E27FC236}">
                <a16:creationId xmlns:a16="http://schemas.microsoft.com/office/drawing/2014/main" id="{AD8A3ECA-6420-5E8C-336D-C42F7FB3FFCB}"/>
              </a:ext>
            </a:extLst>
          </p:cNvPr>
          <p:cNvSpPr txBox="1"/>
          <p:nvPr/>
        </p:nvSpPr>
        <p:spPr>
          <a:xfrm>
            <a:off x="2411760" y="3429000"/>
            <a:ext cx="6408712" cy="3234796"/>
          </a:xfrm>
          <a:prstGeom prst="rect">
            <a:avLst/>
          </a:prstGeom>
          <a:noFill/>
          <a:ln>
            <a:solidFill>
              <a:srgbClr val="002060"/>
            </a:solidFill>
          </a:ln>
        </p:spPr>
        <p:txBody>
          <a:bodyPr wrap="square">
            <a:spAutoFit/>
          </a:bodyPr>
          <a:lstStyle/>
          <a:p>
            <a:pPr lvl="0"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1941 году М.М. Аксенову было 19 лет. После прохождения ускоренного курса в Омском училище зенитной артиллерии молодой лейтенант был назначен командиром огневого взвода отдельного зенитного бронепоезда. Боевое крещение состоялось под Сталинградом. Принимал участие в освобождении Киева, битве на Курской дуге, воевал на Украинском и Белорусском фронтах, освобождал Польшу. Был контужен, но после непродолжительного лечения вернулся в свою часть. Войну закончил в Польше командиром зенитной батареи. </a:t>
            </a:r>
            <a:r>
              <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О</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рганизатор поставок сжиженных газов для бесперебойного обеспечения научных исследований в лабораториях ИФТТ РАН.</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Медаль «За оборону Сталинграда» — Википедия">
            <a:extLst>
              <a:ext uri="{FF2B5EF4-FFF2-40B4-BE49-F238E27FC236}">
                <a16:creationId xmlns:a16="http://schemas.microsoft.com/office/drawing/2014/main" id="{F729B7A1-AC58-FD72-7AC8-DD78CB04C1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4130" y="959996"/>
            <a:ext cx="1247416" cy="23351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8309941"/>
      </p:ext>
    </p:extLst>
  </p:cSld>
  <p:clrMapOvr>
    <a:masterClrMapping/>
  </p:clrMapOvr>
  <mc:AlternateContent xmlns:mc="http://schemas.openxmlformats.org/markup-compatibility/2006" xmlns:p14="http://schemas.microsoft.com/office/powerpoint/2010/main">
    <mc:Choice Requires="p14">
      <p:transition p14:dur="0" advTm="6368"/>
    </mc:Choice>
    <mc:Fallback xmlns="">
      <p:transition advTm="636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3972840" y="1556792"/>
            <a:ext cx="4968552" cy="3240360"/>
          </a:xfrm>
        </p:spPr>
        <p:txBody>
          <a:bodyPr>
            <a:noAutofit/>
          </a:bodyPr>
          <a:lstStyle/>
          <a:p>
            <a:pPr marL="0" indent="0" algn="just">
              <a:buNone/>
            </a:pPr>
            <a:r>
              <a:rPr lang="ru-RU" dirty="0">
                <a:solidFill>
                  <a:srgbClr val="002060"/>
                </a:solidFill>
                <a:latin typeface="Arial" panose="020B0604020202020204" pitchFamily="34" charset="0"/>
                <a:cs typeface="Arial" panose="020B0604020202020204" pitchFamily="34" charset="0"/>
              </a:rPr>
              <a:t>Немцы собирались использовать фактор внезапности и начать наступление </a:t>
            </a:r>
            <a:r>
              <a:rPr lang="ru-RU" b="1" dirty="0">
                <a:solidFill>
                  <a:srgbClr val="002060"/>
                </a:solidFill>
                <a:latin typeface="Arial" panose="020B0604020202020204" pitchFamily="34" charset="0"/>
                <a:cs typeface="Arial" panose="020B0604020202020204" pitchFamily="34" charset="0"/>
              </a:rPr>
              <a:t>5 </a:t>
            </a:r>
            <a:r>
              <a:rPr lang="ru-RU" dirty="0">
                <a:solidFill>
                  <a:srgbClr val="002060"/>
                </a:solidFill>
                <a:latin typeface="Arial" panose="020B0604020202020204" pitchFamily="34" charset="0"/>
                <a:cs typeface="Arial" panose="020B0604020202020204" pitchFamily="34" charset="0"/>
              </a:rPr>
              <a:t>июля в </a:t>
            </a:r>
            <a:r>
              <a:rPr lang="ru-RU" b="1" dirty="0">
                <a:solidFill>
                  <a:srgbClr val="002060"/>
                </a:solidFill>
                <a:latin typeface="Arial" panose="020B0604020202020204" pitchFamily="34" charset="0"/>
                <a:cs typeface="Arial" panose="020B0604020202020204" pitchFamily="34" charset="0"/>
              </a:rPr>
              <a:t>3</a:t>
            </a:r>
            <a:r>
              <a:rPr lang="ru-RU" dirty="0">
                <a:solidFill>
                  <a:srgbClr val="002060"/>
                </a:solidFill>
                <a:latin typeface="Arial" panose="020B0604020202020204" pitchFamily="34" charset="0"/>
                <a:cs typeface="Arial" panose="020B0604020202020204" pitchFamily="34" charset="0"/>
              </a:rPr>
              <a:t> часа утра. Но советской разведке удалось узнать о планах врага, и командование  решило оглушить противника его же способом — фактором неожиданности. </a:t>
            </a:r>
          </a:p>
          <a:p>
            <a:pPr marL="0" indent="0" algn="just">
              <a:buNone/>
            </a:pPr>
            <a:r>
              <a:rPr lang="ru-RU" dirty="0">
                <a:solidFill>
                  <a:srgbClr val="002060"/>
                </a:solidFill>
                <a:latin typeface="Arial" panose="020B0604020202020204" pitchFamily="34" charset="0"/>
                <a:cs typeface="Arial" panose="020B0604020202020204" pitchFamily="34" charset="0"/>
              </a:rPr>
              <a:t>За несколько минут до начала немецкого наступления вдруг ожили </a:t>
            </a:r>
            <a:r>
              <a:rPr lang="ru-RU" b="1" dirty="0">
                <a:solidFill>
                  <a:srgbClr val="002060"/>
                </a:solidFill>
                <a:latin typeface="Arial" panose="020B0604020202020204" pitchFamily="34" charset="0"/>
                <a:cs typeface="Arial" panose="020B0604020202020204" pitchFamily="34" charset="0"/>
              </a:rPr>
              <a:t>19 </a:t>
            </a:r>
            <a:r>
              <a:rPr lang="ru-RU" dirty="0">
                <a:solidFill>
                  <a:srgbClr val="002060"/>
                </a:solidFill>
                <a:latin typeface="Arial" panose="020B0604020202020204" pitchFamily="34" charset="0"/>
                <a:cs typeface="Arial" panose="020B0604020202020204" pitchFamily="34" charset="0"/>
              </a:rPr>
              <a:t>тысяч советских орудий. Они нанесли сокрушительный артиллерийский удар по позициям гитлеровцев. </a:t>
            </a:r>
          </a:p>
          <a:p>
            <a:pPr marL="0" indent="0" algn="just">
              <a:buNone/>
            </a:pPr>
            <a:r>
              <a:rPr lang="ru-RU" dirty="0">
                <a:solidFill>
                  <a:srgbClr val="002060"/>
                </a:solidFill>
                <a:latin typeface="Arial" panose="020B0604020202020204" pitchFamily="34" charset="0"/>
                <a:cs typeface="Arial" panose="020B0604020202020204" pitchFamily="34" charset="0"/>
              </a:rPr>
              <a:t> </a:t>
            </a:r>
          </a:p>
          <a:p>
            <a:pPr marL="0" indent="0" algn="just">
              <a:buNone/>
            </a:pPr>
            <a:endParaRPr lang="ru-RU" dirty="0">
              <a:solidFill>
                <a:srgbClr val="002060"/>
              </a:solidFill>
              <a:latin typeface="Arial" panose="020B0604020202020204" pitchFamily="34" charset="0"/>
              <a:cs typeface="Arial" panose="020B0604020202020204" pitchFamily="34" charset="0"/>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BC0291-7E02-197C-009D-C790F6298DB0}"/>
              </a:ext>
            </a:extLst>
          </p:cNvPr>
          <p:cNvSpPr txBox="1"/>
          <p:nvPr/>
        </p:nvSpPr>
        <p:spPr>
          <a:xfrm>
            <a:off x="107504" y="92669"/>
            <a:ext cx="6983515" cy="461665"/>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Курская битва 5 июля – 23 августа 1943 года</a:t>
            </a:r>
          </a:p>
        </p:txBody>
      </p:sp>
      <p:pic>
        <p:nvPicPr>
          <p:cNvPr id="13314" name="Picture 2" descr="Курская дуга – страницы вечной памяти">
            <a:extLst>
              <a:ext uri="{FF2B5EF4-FFF2-40B4-BE49-F238E27FC236}">
                <a16:creationId xmlns:a16="http://schemas.microsoft.com/office/drawing/2014/main" id="{D4B929B4-8AC4-3D5E-4F05-D72FC25A4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4704"/>
            <a:ext cx="3235447" cy="45583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4873CB-5D95-F5A9-0D74-E5D4FE243D0E}"/>
              </a:ext>
            </a:extLst>
          </p:cNvPr>
          <p:cNvSpPr txBox="1"/>
          <p:nvPr/>
        </p:nvSpPr>
        <p:spPr>
          <a:xfrm>
            <a:off x="48690" y="5583208"/>
            <a:ext cx="8843790" cy="1200329"/>
          </a:xfrm>
          <a:prstGeom prst="rect">
            <a:avLst/>
          </a:prstGeom>
          <a:noFill/>
        </p:spPr>
        <p:txBody>
          <a:bodyPr wrap="square" rtlCol="0">
            <a:spAutoFit/>
          </a:bodyPr>
          <a:lstStyle/>
          <a:p>
            <a:r>
              <a:rPr lang="ru-RU" dirty="0">
                <a:solidFill>
                  <a:srgbClr val="002060"/>
                </a:solidFill>
                <a:latin typeface="Arial" panose="020B0604020202020204" pitchFamily="34" charset="0"/>
                <a:cs typeface="Arial" panose="020B0604020202020204" pitchFamily="34" charset="0"/>
              </a:rPr>
              <a:t>Фашисты, введя в действие все свои резервы, смогли начать запланированное наступле­ние лишь спустя несколько часов. Но план наступления уже был сорван. Они смогли продвинуться на некоторых участках лишь на </a:t>
            </a:r>
            <a:r>
              <a:rPr lang="ru-RU" b="1" dirty="0">
                <a:solidFill>
                  <a:srgbClr val="002060"/>
                </a:solidFill>
                <a:latin typeface="Arial" panose="020B0604020202020204" pitchFamily="34" charset="0"/>
                <a:cs typeface="Arial" panose="020B0604020202020204" pitchFamily="34" charset="0"/>
              </a:rPr>
              <a:t>30-35</a:t>
            </a:r>
            <a:r>
              <a:rPr lang="ru-RU" dirty="0">
                <a:solidFill>
                  <a:srgbClr val="002060"/>
                </a:solidFill>
                <a:latin typeface="Arial" panose="020B0604020202020204" pitchFamily="34" charset="0"/>
                <a:cs typeface="Arial" panose="020B0604020202020204" pitchFamily="34" charset="0"/>
              </a:rPr>
              <a:t> км. </a:t>
            </a:r>
          </a:p>
          <a:p>
            <a:endParaRPr lang="ru-RU"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8377"/>
    </mc:Choice>
    <mc:Fallback xmlns="">
      <p:transition advTm="18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03203" y="526407"/>
            <a:ext cx="7277109" cy="1218482"/>
          </a:xfrm>
        </p:spPr>
        <p:txBody>
          <a:bodyPr>
            <a:noAutofit/>
          </a:bodyPr>
          <a:lstStyle/>
          <a:p>
            <a:pPr marL="0" indent="0" algn="just">
              <a:buNone/>
            </a:pPr>
            <a:r>
              <a:rPr lang="ru-RU" sz="1600" b="1" dirty="0">
                <a:solidFill>
                  <a:srgbClr val="C00000"/>
                </a:solidFill>
                <a:latin typeface="Arial" panose="020B0604020202020204" pitchFamily="34" charset="0"/>
                <a:cs typeface="Arial" panose="020B0604020202020204" pitchFamily="34" charset="0"/>
              </a:rPr>
              <a:t>12 июля </a:t>
            </a:r>
            <a:r>
              <a:rPr lang="ru-RU" sz="1600" dirty="0">
                <a:solidFill>
                  <a:srgbClr val="002060"/>
                </a:solidFill>
                <a:latin typeface="Arial" panose="020B0604020202020204" pitchFamily="34" charset="0"/>
                <a:cs typeface="Arial" panose="020B0604020202020204" pitchFamily="34" charset="0"/>
              </a:rPr>
              <a:t>Советские войска перешли в контрнаступление. В тот день у села </a:t>
            </a:r>
            <a:r>
              <a:rPr lang="ru-RU" sz="1600" b="1" dirty="0">
                <a:solidFill>
                  <a:srgbClr val="002060"/>
                </a:solidFill>
                <a:latin typeface="Arial" panose="020B0604020202020204" pitchFamily="34" charset="0"/>
                <a:cs typeface="Arial" panose="020B0604020202020204" pitchFamily="34" charset="0"/>
              </a:rPr>
              <a:t>Прохоровка</a:t>
            </a:r>
            <a:r>
              <a:rPr lang="ru-RU" sz="1600" dirty="0">
                <a:solidFill>
                  <a:srgbClr val="002060"/>
                </a:solidFill>
                <a:latin typeface="Arial" panose="020B0604020202020204" pitchFamily="34" charset="0"/>
                <a:cs typeface="Arial" panose="020B0604020202020204" pitchFamily="34" charset="0"/>
              </a:rPr>
              <a:t> состоялось крупнейшее в мировой истории танковое сражение, в котором участвовало с обеих сторон более </a:t>
            </a:r>
            <a:r>
              <a:rPr lang="ru-RU" sz="1600" b="1" dirty="0">
                <a:solidFill>
                  <a:srgbClr val="002060"/>
                </a:solidFill>
                <a:latin typeface="Arial" panose="020B0604020202020204" pitchFamily="34" charset="0"/>
                <a:cs typeface="Arial" panose="020B0604020202020204" pitchFamily="34" charset="0"/>
              </a:rPr>
              <a:t>1000</a:t>
            </a:r>
            <a:r>
              <a:rPr lang="ru-RU" sz="1600" dirty="0">
                <a:solidFill>
                  <a:srgbClr val="002060"/>
                </a:solidFill>
                <a:latin typeface="Arial" panose="020B0604020202020204" pitchFamily="34" charset="0"/>
                <a:cs typeface="Arial" panose="020B0604020202020204" pitchFamily="34" charset="0"/>
              </a:rPr>
              <a:t> танков и самоходных установок. </a:t>
            </a:r>
            <a:r>
              <a:rPr lang="ru-RU" sz="1600" b="1" dirty="0">
                <a:solidFill>
                  <a:srgbClr val="C00000"/>
                </a:solidFill>
                <a:latin typeface="Arial" panose="020B0604020202020204" pitchFamily="34" charset="0"/>
                <a:cs typeface="Arial" panose="020B0604020202020204" pitchFamily="34" charset="0"/>
              </a:rPr>
              <a:t>Курская битва закончилась сокрушительной победой  русского  оружия!</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C84A21-E86C-3F04-BDA0-6F474006B358}"/>
              </a:ext>
            </a:extLst>
          </p:cNvPr>
          <p:cNvSpPr txBox="1"/>
          <p:nvPr/>
        </p:nvSpPr>
        <p:spPr>
          <a:xfrm>
            <a:off x="107504" y="92669"/>
            <a:ext cx="6983515" cy="461665"/>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Курская битва 5 июля – 23 августа 1943 года</a:t>
            </a:r>
          </a:p>
        </p:txBody>
      </p:sp>
      <p:pic>
        <p:nvPicPr>
          <p:cNvPr id="6" name="Рисунок 5">
            <a:extLst>
              <a:ext uri="{FF2B5EF4-FFF2-40B4-BE49-F238E27FC236}">
                <a16:creationId xmlns:a16="http://schemas.microsoft.com/office/drawing/2014/main" id="{1A06F740-2A6E-F77C-DC01-13413FBD5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6" y="1844824"/>
            <a:ext cx="1960928" cy="2574000"/>
          </a:xfrm>
          <a:prstGeom prst="rect">
            <a:avLst/>
          </a:prstGeom>
        </p:spPr>
      </p:pic>
      <p:sp>
        <p:nvSpPr>
          <p:cNvPr id="8" name="TextBox 7">
            <a:extLst>
              <a:ext uri="{FF2B5EF4-FFF2-40B4-BE49-F238E27FC236}">
                <a16:creationId xmlns:a16="http://schemas.microsoft.com/office/drawing/2014/main" id="{11A881E5-B1A9-EE17-1560-5FB89D52A8D1}"/>
              </a:ext>
            </a:extLst>
          </p:cNvPr>
          <p:cNvSpPr txBox="1"/>
          <p:nvPr/>
        </p:nvSpPr>
        <p:spPr>
          <a:xfrm>
            <a:off x="2123728" y="1906568"/>
            <a:ext cx="6920236" cy="1569660"/>
          </a:xfrm>
          <a:prstGeom prst="rect">
            <a:avLst/>
          </a:prstGeom>
          <a:noFill/>
          <a:ln>
            <a:solidFill>
              <a:srgbClr val="002060"/>
            </a:solidFill>
          </a:ln>
        </p:spPr>
        <p:txBody>
          <a:bodyPr wrap="square">
            <a:spAutoFit/>
          </a:bodyPr>
          <a:lstStyle/>
          <a:p>
            <a:r>
              <a:rPr lang="ru-RU" sz="1600">
                <a:solidFill>
                  <a:srgbClr val="002060"/>
                </a:solidFill>
                <a:effectLst/>
                <a:latin typeface="Arial" panose="020B0604020202020204" pitchFamily="34" charset="0"/>
                <a:ea typeface="Calibri" panose="020F0502020204030204" pitchFamily="34" charset="0"/>
                <a:cs typeface="Arial" panose="020B0604020202020204" pitchFamily="34" charset="0"/>
              </a:rPr>
              <a:t>В 1937 году был призван в армию и служил до 1940 года. После демобилизации работал в Москве. В начале войны вновь призван в армию и по 1943 год служил в танковых войсках в составе Западного фронта. Участник Курской битвы. В 1943 году был тяжело ранен, после лечения в госпитале демобилизован. </a:t>
            </a:r>
            <a:r>
              <a:rPr lang="ru-RU" sz="1600" i="1">
                <a:solidFill>
                  <a:srgbClr val="002060"/>
                </a:solidFill>
                <a:latin typeface="Arial" panose="020B0604020202020204" pitchFamily="34" charset="0"/>
                <a:ea typeface="Calibri" panose="020F0502020204030204" pitchFamily="34" charset="0"/>
                <a:cs typeface="Arial" panose="020B0604020202020204" pitchFamily="34" charset="0"/>
              </a:rPr>
              <a:t>Организовал и возглавил работу Отдела материально-технического снабжения ИФТТ РАН. </a:t>
            </a:r>
            <a:endParaRPr lang="ru-RU" sz="1600" i="1"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3461A70A-9916-38D2-94A4-45429C8A9C88}"/>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515219" y="3668676"/>
            <a:ext cx="1738800" cy="2662917"/>
          </a:xfrm>
          <a:prstGeom prst="rect">
            <a:avLst/>
          </a:prstGeom>
        </p:spPr>
      </p:pic>
      <p:sp>
        <p:nvSpPr>
          <p:cNvPr id="12" name="TextBox 11">
            <a:extLst>
              <a:ext uri="{FF2B5EF4-FFF2-40B4-BE49-F238E27FC236}">
                <a16:creationId xmlns:a16="http://schemas.microsoft.com/office/drawing/2014/main" id="{1BF64889-6345-CCF4-41EC-519423E6F0CA}"/>
              </a:ext>
            </a:extLst>
          </p:cNvPr>
          <p:cNvSpPr txBox="1"/>
          <p:nvPr/>
        </p:nvSpPr>
        <p:spPr>
          <a:xfrm>
            <a:off x="5371737" y="3600559"/>
            <a:ext cx="3672227" cy="1077218"/>
          </a:xfrm>
          <a:prstGeom prst="rect">
            <a:avLst/>
          </a:prstGeom>
          <a:noFill/>
          <a:ln>
            <a:solidFill>
              <a:srgbClr val="002060"/>
            </a:solidFill>
          </a:ln>
        </p:spPr>
        <p:txBody>
          <a:bodyPr wrap="square">
            <a:spAutoFit/>
          </a:bodyPr>
          <a:lstStyle/>
          <a:p>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Воевал в составе </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III</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-го Белорусского фронта.</a:t>
            </a:r>
            <a:r>
              <a:rPr lang="ru-RU" sz="1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в Службе охраны начальником караула.</a:t>
            </a:r>
            <a:endParaRPr lang="ru-RU" sz="1600" i="1" dirty="0">
              <a:solidFill>
                <a:srgbClr val="002060"/>
              </a:solidFill>
              <a:latin typeface="Arial" panose="020B0604020202020204" pitchFamily="34" charset="0"/>
              <a:cs typeface="Arial" panose="020B0604020202020204" pitchFamily="34" charset="0"/>
            </a:endParaRPr>
          </a:p>
        </p:txBody>
      </p:sp>
      <p:pic>
        <p:nvPicPr>
          <p:cNvPr id="13" name="Picture 2" descr="Патриотический час «Курская дуга» - Культурный мир Башкортостана">
            <a:extLst>
              <a:ext uri="{FF2B5EF4-FFF2-40B4-BE49-F238E27FC236}">
                <a16:creationId xmlns:a16="http://schemas.microsoft.com/office/drawing/2014/main" id="{47E8FEE1-FC12-B758-B35E-7F7C68720D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519865"/>
            <a:ext cx="2948046" cy="2028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Курская битва: даты, факты, итоги, значение, как сражение изменило ход  Великой Отечественной войны — 22.08.2024 — Статьи на РЕН ТВ">
            <a:extLst>
              <a:ext uri="{FF2B5EF4-FFF2-40B4-BE49-F238E27FC236}">
                <a16:creationId xmlns:a16="http://schemas.microsoft.com/office/drawing/2014/main" id="{6C5C34CA-7D4D-695E-BD41-19C2D6BD3D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1737" y="4735660"/>
            <a:ext cx="3672226" cy="2008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1550"/>
    </mc:Choice>
    <mc:Fallback xmlns="">
      <p:transition advTm="2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A32F99-FBB2-900A-536A-EA401807F855}"/>
              </a:ext>
            </a:extLst>
          </p:cNvPr>
          <p:cNvSpPr txBox="1"/>
          <p:nvPr/>
        </p:nvSpPr>
        <p:spPr>
          <a:xfrm>
            <a:off x="107504" y="92669"/>
            <a:ext cx="6983515" cy="461665"/>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Курская битва 5 июля – 23 августа 1943 года</a:t>
            </a:r>
          </a:p>
        </p:txBody>
      </p:sp>
      <p:pic>
        <p:nvPicPr>
          <p:cNvPr id="3" name="Picture 4" descr="Помним, гордимся!">
            <a:extLst>
              <a:ext uri="{FF2B5EF4-FFF2-40B4-BE49-F238E27FC236}">
                <a16:creationId xmlns:a16="http://schemas.microsoft.com/office/drawing/2014/main" id="{317D9B91-8EC0-5D92-4F73-E92F9C9CDA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A893EC9D-F490-4CBB-AF48-C35808A57505}"/>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07504" y="957244"/>
            <a:ext cx="1738800" cy="2574000"/>
          </a:xfrm>
          <a:prstGeom prst="rect">
            <a:avLst/>
          </a:prstGeom>
        </p:spPr>
      </p:pic>
      <p:sp>
        <p:nvSpPr>
          <p:cNvPr id="7" name="TextBox 6">
            <a:extLst>
              <a:ext uri="{FF2B5EF4-FFF2-40B4-BE49-F238E27FC236}">
                <a16:creationId xmlns:a16="http://schemas.microsoft.com/office/drawing/2014/main" id="{84FCE23C-6370-69E9-6023-5A1AD95BAD00}"/>
              </a:ext>
            </a:extLst>
          </p:cNvPr>
          <p:cNvSpPr txBox="1"/>
          <p:nvPr/>
        </p:nvSpPr>
        <p:spPr>
          <a:xfrm>
            <a:off x="1902943" y="956050"/>
            <a:ext cx="7128792" cy="2677656"/>
          </a:xfrm>
          <a:prstGeom prst="rect">
            <a:avLst/>
          </a:prstGeom>
          <a:noFill/>
          <a:ln>
            <a:solidFill>
              <a:srgbClr val="002060"/>
            </a:solidFill>
          </a:ln>
        </p:spPr>
        <p:txBody>
          <a:bodyPr wrap="square">
            <a:spAutoFit/>
          </a:bodyPr>
          <a:lstStyle/>
          <a:p>
            <a:r>
              <a:rPr lang="ru-RU" sz="1400" dirty="0">
                <a:solidFill>
                  <a:srgbClr val="002060"/>
                </a:solidFill>
                <a:latin typeface="Arial" panose="020B0604020202020204" pitchFamily="34" charset="0"/>
                <a:cs typeface="Arial" panose="020B0604020202020204" pitchFamily="34" charset="0"/>
              </a:rPr>
              <a:t>Призван в армию в начале 1941 года Сталинским райвоенкоматом г. Караганды. С начала войны служил в полковой пехотной разведке, в 1942 году был направлен в Алма-Ату, в военно-пехотное училище. В ноябре 1942 года по приказу «все училища на фронт!» отправлен под Сталинград, в 24-ю стрелковую дивизию, входившую в состав 62-й армии генерала Чуйкова. Участвовал в сражении на Орловско-Курской дуге, где был ранен. После госпиталя попал на III-й Украинский фронт в 259 дивизию. Участвовал в боях за Донбасс, освобождал Артемовск, Днепропетровск, форсировал Днепр. Участник боев по освобождению Румынии, Болгарии, Венгрии. Освобождал Вену, там и встретил День Победы. После капитуляции Германии служил около трех месяцев в Софии, там и был демобилизован из армии. </a:t>
            </a:r>
            <a:r>
              <a:rPr lang="ru-RU" sz="1400" i="1" dirty="0">
                <a:solidFill>
                  <a:srgbClr val="002060"/>
                </a:solidFill>
                <a:latin typeface="Arial" panose="020B0604020202020204" pitchFamily="34" charset="0"/>
                <a:cs typeface="Arial" panose="020B0604020202020204" pitchFamily="34" charset="0"/>
              </a:rPr>
              <a:t>В ИФТТ РАН стал организатором и руководителем ремонтно-строительного участка ИФТТ РАН. </a:t>
            </a:r>
          </a:p>
        </p:txBody>
      </p:sp>
      <p:pic>
        <p:nvPicPr>
          <p:cNvPr id="9" name="Рисунок 8">
            <a:extLst>
              <a:ext uri="{FF2B5EF4-FFF2-40B4-BE49-F238E27FC236}">
                <a16:creationId xmlns:a16="http://schemas.microsoft.com/office/drawing/2014/main" id="{727B349A-37BB-240A-2344-3F2F98E8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1" y="3990855"/>
            <a:ext cx="2510889" cy="2574000"/>
          </a:xfrm>
          <a:prstGeom prst="rect">
            <a:avLst/>
          </a:prstGeom>
        </p:spPr>
      </p:pic>
      <p:sp>
        <p:nvSpPr>
          <p:cNvPr id="11" name="TextBox 10">
            <a:extLst>
              <a:ext uri="{FF2B5EF4-FFF2-40B4-BE49-F238E27FC236}">
                <a16:creationId xmlns:a16="http://schemas.microsoft.com/office/drawing/2014/main" id="{FFA9F85D-77C7-96FC-6DF4-D71AD7338ACE}"/>
              </a:ext>
            </a:extLst>
          </p:cNvPr>
          <p:cNvSpPr txBox="1"/>
          <p:nvPr/>
        </p:nvSpPr>
        <p:spPr>
          <a:xfrm>
            <a:off x="2742018" y="3823702"/>
            <a:ext cx="6289717" cy="2841740"/>
          </a:xfrm>
          <a:prstGeom prst="rect">
            <a:avLst/>
          </a:prstGeom>
          <a:noFill/>
          <a:ln>
            <a:solidFill>
              <a:srgbClr val="002060"/>
            </a:solidFill>
          </a:ln>
        </p:spPr>
        <p:txBody>
          <a:bodyPr wrap="square">
            <a:spAutoFit/>
          </a:bodyPr>
          <a:lstStyle/>
          <a:p>
            <a:pPr lvl="0" algn="just">
              <a:lnSpc>
                <a:spcPct val="107000"/>
              </a:lnSpc>
              <a:spcAft>
                <a:spcPts val="300"/>
              </a:spcAft>
            </a:pP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1942 году был призван в Армию. После окончания полковой школы был направлен на Западной фронт в стрелковые части. В июне-июле 1943 года принимал участие в сражениях на Орловско-Курской дуге. В 1943 году направлен на фронтовые курсы младших лейтенантов, а затем в военное училище, которое окончил в 1944 году и получил звание младшего лейтенанта. В 1945 году был направлен в Норвегию, где и прослужил до 1949 года в составе Советских оккупационных войск. В период 1949-1951 годов служил в Германии (г. Шверин). В 1951 году поступил в Военно-инженерную академию имени Куйбышева. Демобилизовался в звании подполковника.</a:t>
            </a:r>
            <a:r>
              <a:rPr lang="ru-RU" sz="14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400" i="1" kern="100" dirty="0">
                <a:solidFill>
                  <a:srgbClr val="002060"/>
                </a:solidFill>
                <a:latin typeface="Arial" panose="020B0604020202020204" pitchFamily="34" charset="0"/>
                <a:ea typeface="Calibri" panose="020F0502020204030204" pitchFamily="34" charset="0"/>
                <a:cs typeface="Arial" panose="020B0604020202020204" pitchFamily="34" charset="0"/>
              </a:rPr>
              <a:t>Организатор и первый руководитель Отдела охраны труда и техники безопасности ИФТТ РАН. </a:t>
            </a:r>
            <a:endParaRPr lang="ru-RU" sz="14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7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79513" y="1700808"/>
            <a:ext cx="8568952" cy="3960440"/>
          </a:xfrm>
        </p:spPr>
        <p:txBody>
          <a:bodyPr>
            <a:normAutofit fontScale="70000" lnSpcReduction="20000"/>
          </a:bodyPr>
          <a:lstStyle/>
          <a:p>
            <a:pPr marL="68580" indent="0" algn="just">
              <a:buNone/>
            </a:pPr>
            <a:r>
              <a:rPr lang="ru-RU" sz="2800" dirty="0">
                <a:solidFill>
                  <a:srgbClr val="002060"/>
                </a:solidFill>
                <a:latin typeface="Arial" pitchFamily="34" charset="0"/>
                <a:cs typeface="Arial" pitchFamily="34" charset="0"/>
              </a:rPr>
              <a:t>Прошло 80 лет, с тех пор как закончилась Великая Отечественная война. </a:t>
            </a:r>
          </a:p>
          <a:p>
            <a:pPr marL="68580" indent="0" algn="just">
              <a:buNone/>
            </a:pPr>
            <a:r>
              <a:rPr lang="ru-RU" sz="2800" dirty="0">
                <a:solidFill>
                  <a:srgbClr val="002060"/>
                </a:solidFill>
                <a:latin typeface="Arial" pitchFamily="34" charset="0"/>
                <a:cs typeface="Arial" pitchFamily="34" charset="0"/>
              </a:rPr>
              <a:t>О самых масштабных событиях той войны вспоминаем мы сегодня, отдавая дань памяти и уважения подвигу и героизму советских воинов </a:t>
            </a:r>
            <a:r>
              <a:rPr lang="ru-RU" sz="2800" dirty="0">
                <a:solidFill>
                  <a:srgbClr val="002060"/>
                </a:solidFill>
                <a:latin typeface="Arial" panose="020B0604020202020204" pitchFamily="34" charset="0"/>
                <a:cs typeface="Arial" panose="020B0604020202020204" pitchFamily="34" charset="0"/>
                <a:sym typeface="+mn-ea"/>
              </a:rPr>
              <a:t>–</a:t>
            </a:r>
            <a:r>
              <a:rPr lang="ru-RU" sz="2800" dirty="0">
                <a:solidFill>
                  <a:srgbClr val="002060"/>
                </a:solidFill>
                <a:latin typeface="Arial" pitchFamily="34" charset="0"/>
                <a:cs typeface="Arial" pitchFamily="34" charset="0"/>
              </a:rPr>
              <a:t> рядовых солдат и командиров, каждому, кто с оружием в руках беспощадно боролся с фашизмом, освободив от коричневой чумы не только родную землю, но и Европу. </a:t>
            </a:r>
          </a:p>
          <a:p>
            <a:pPr marL="68580" indent="0" algn="just">
              <a:buNone/>
            </a:pPr>
            <a:r>
              <a:rPr lang="ru-RU" sz="2800" i="1" dirty="0">
                <a:solidFill>
                  <a:srgbClr val="002060"/>
                </a:solidFill>
                <a:latin typeface="Arial" pitchFamily="34" charset="0"/>
                <a:cs typeface="Arial" pitchFamily="34" charset="0"/>
              </a:rPr>
              <a:t>Институт физики твердого тела имени Ю.А. </a:t>
            </a:r>
            <a:r>
              <a:rPr lang="ru-RU" sz="2800" i="1" dirty="0" err="1">
                <a:solidFill>
                  <a:srgbClr val="002060"/>
                </a:solidFill>
                <a:latin typeface="Arial" pitchFamily="34" charset="0"/>
                <a:cs typeface="Arial" pitchFamily="34" charset="0"/>
              </a:rPr>
              <a:t>Осипьяна</a:t>
            </a:r>
            <a:r>
              <a:rPr lang="ru-RU" sz="2800" i="1" dirty="0">
                <a:solidFill>
                  <a:srgbClr val="002060"/>
                </a:solidFill>
                <a:latin typeface="Arial" pitchFamily="34" charset="0"/>
                <a:cs typeface="Arial" pitchFamily="34" charset="0"/>
              </a:rPr>
              <a:t> Российской академии наук</a:t>
            </a:r>
            <a:r>
              <a:rPr lang="ru-RU" sz="2800" dirty="0">
                <a:solidFill>
                  <a:srgbClr val="002060"/>
                </a:solidFill>
                <a:latin typeface="Arial" pitchFamily="34" charset="0"/>
                <a:cs typeface="Arial" pitchFamily="34" charset="0"/>
              </a:rPr>
              <a:t> был организован спустя два десятка лет после окончания Великой Отечественной войны. Но несмотря на это, в ИФТТ РАН работали 35 сотрудников – участников Великой Отечественной войны. Обладая большим жизненным опытом, они активно участвовали в становлении Института и организации работы различных служб.</a:t>
            </a:r>
          </a:p>
        </p:txBody>
      </p:sp>
      <p:sp>
        <p:nvSpPr>
          <p:cNvPr id="4" name="Заголовок 1"/>
          <p:cNvSpPr txBox="1"/>
          <p:nvPr/>
        </p:nvSpPr>
        <p:spPr>
          <a:xfrm>
            <a:off x="398860" y="712535"/>
            <a:ext cx="8317706" cy="1684059"/>
          </a:xfrm>
          <a:prstGeom prst="rect">
            <a:avLst/>
          </a:prstGeom>
        </p:spPr>
        <p:txBody>
          <a:bodyPr vert="horz" wrap="square" lIns="0" tIns="0" rIns="0" bIns="0" rtlCol="0" anchor="b" anchorCtr="0">
            <a:normAutofit/>
          </a:bodyPr>
          <a:lstStyle>
            <a:defPPr>
              <a:defRPr lang="ru-RU"/>
            </a:defPPr>
            <a:lvl1pPr algn="l" defTabSz="914400" rtl="0" eaLnBrk="1" latinLnBrk="0" hangingPunct="1">
              <a:lnSpc>
                <a:spcPct val="90000"/>
              </a:lnSpc>
              <a:spcBef>
                <a:spcPct val="0"/>
              </a:spcBef>
              <a:buNone/>
              <a:defRPr lang="ru-RU" sz="4000" kern="1200">
                <a:solidFill>
                  <a:schemeClr val="tx1"/>
                </a:solidFill>
                <a:latin typeface="+mj-lt"/>
                <a:ea typeface="+mj-ea"/>
                <a:cs typeface="+mj-cs"/>
              </a:defRPr>
            </a:lvl1pPr>
          </a:lstStyle>
          <a:p>
            <a:pPr algn="ctr"/>
            <a:endParaRPr lang="ru-RU" sz="2400" dirty="0">
              <a:solidFill>
                <a:srgbClr val="FFFF00"/>
              </a:solidFill>
              <a:latin typeface="Arial" panose="020B0604020202020204" pitchFamily="34" charset="0"/>
              <a:cs typeface="Arial" panose="020B0604020202020204" pitchFamily="34" charset="0"/>
            </a:endParaRPr>
          </a:p>
        </p:txBody>
      </p:sp>
      <p:pic>
        <p:nvPicPr>
          <p:cNvPr id="2"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3" y="235513"/>
            <a:ext cx="7200800" cy="954107"/>
          </a:xfrm>
          <a:prstGeom prst="rect">
            <a:avLst/>
          </a:prstGeom>
          <a:noFill/>
        </p:spPr>
        <p:txBody>
          <a:bodyPr wrap="square" rtlCol="0">
            <a:spAutoFit/>
          </a:bodyPr>
          <a:lstStyle/>
          <a:p>
            <a:r>
              <a:rPr lang="ru-RU" sz="2800" b="1" dirty="0">
                <a:solidFill>
                  <a:srgbClr val="C00000"/>
                </a:solidFill>
                <a:latin typeface="Arial" pitchFamily="34" charset="0"/>
                <a:cs typeface="Arial" pitchFamily="34" charset="0"/>
              </a:rPr>
              <a:t>80-летие Победе в Великой Отечественной войне</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8895"/>
    </mc:Choice>
    <mc:Fallback xmlns="">
      <p:transition advTm="188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Помним, гордимся!">
            <a:extLst>
              <a:ext uri="{FF2B5EF4-FFF2-40B4-BE49-F238E27FC236}">
                <a16:creationId xmlns:a16="http://schemas.microsoft.com/office/drawing/2014/main" id="{F23CB98B-2E84-7819-6F59-A0932875D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Мы не могли найти холостых патронов»: как проходил первый победный салют во время  Великой Отечественной войны - RuBaltic.ru">
            <a:extLst>
              <a:ext uri="{FF2B5EF4-FFF2-40B4-BE49-F238E27FC236}">
                <a16:creationId xmlns:a16="http://schemas.microsoft.com/office/drawing/2014/main" id="{98D31DDD-FD80-3B63-F254-9E2E69F0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31" y="5140044"/>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4C1558-147C-23E6-DB41-4AB4334326CC}"/>
              </a:ext>
            </a:extLst>
          </p:cNvPr>
          <p:cNvSpPr txBox="1"/>
          <p:nvPr/>
        </p:nvSpPr>
        <p:spPr>
          <a:xfrm>
            <a:off x="107504" y="117756"/>
            <a:ext cx="7056784" cy="1200329"/>
          </a:xfrm>
          <a:prstGeom prst="rect">
            <a:avLst/>
          </a:prstGeom>
          <a:noFill/>
        </p:spPr>
        <p:txBody>
          <a:bodyPr wrap="square" rtlCol="0">
            <a:spAutoFit/>
          </a:bodyPr>
          <a:lstStyle/>
          <a:p>
            <a:r>
              <a:rPr lang="ru-RU" sz="2400" b="1" dirty="0">
                <a:solidFill>
                  <a:srgbClr val="C00000"/>
                </a:solidFill>
                <a:latin typeface="Arial" panose="020B0604020202020204" pitchFamily="34" charset="0"/>
                <a:cs typeface="Arial" panose="020B0604020202020204" pitchFamily="34" charset="0"/>
              </a:rPr>
              <a:t>5 августа 1945 года был дан первый за всю войну салют в честь освобождения Орла и Белгорода</a:t>
            </a:r>
          </a:p>
        </p:txBody>
      </p:sp>
      <p:sp>
        <p:nvSpPr>
          <p:cNvPr id="6" name="TextBox 5">
            <a:extLst>
              <a:ext uri="{FF2B5EF4-FFF2-40B4-BE49-F238E27FC236}">
                <a16:creationId xmlns:a16="http://schemas.microsoft.com/office/drawing/2014/main" id="{700641B4-1078-D8E4-DB54-8BCD0840DD0E}"/>
              </a:ext>
            </a:extLst>
          </p:cNvPr>
          <p:cNvSpPr txBox="1"/>
          <p:nvPr/>
        </p:nvSpPr>
        <p:spPr>
          <a:xfrm>
            <a:off x="251520" y="1318085"/>
            <a:ext cx="8784976" cy="923330"/>
          </a:xfrm>
          <a:prstGeom prst="rect">
            <a:avLst/>
          </a:prstGeom>
          <a:noFill/>
        </p:spPr>
        <p:txBody>
          <a:bodyPr wrap="square">
            <a:spAutoFit/>
          </a:bodyPr>
          <a:lstStyle/>
          <a:p>
            <a:r>
              <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Начало традиции отмечать победы Красной Армии салютами было положено 5 августа 1943 года, когда после освобождения Орла и Белгорода над Москвой прогремел салют в 12 залпов из 124 орудий. </a:t>
            </a:r>
            <a:endParaRPr lang="ru-RU" dirty="0">
              <a:solidFill>
                <a:srgbClr val="002060"/>
              </a:solidFill>
              <a:latin typeface="Arial" panose="020B0604020202020204" pitchFamily="34" charset="0"/>
              <a:cs typeface="Arial" panose="020B0604020202020204" pitchFamily="34" charset="0"/>
            </a:endParaRPr>
          </a:p>
        </p:txBody>
      </p:sp>
      <p:pic>
        <p:nvPicPr>
          <p:cNvPr id="2052" name="Picture 4" descr="Первый салют 1943 года">
            <a:extLst>
              <a:ext uri="{FF2B5EF4-FFF2-40B4-BE49-F238E27FC236}">
                <a16:creationId xmlns:a16="http://schemas.microsoft.com/office/drawing/2014/main" id="{9773C3E5-8F34-CF93-DDC3-99E5890CB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131" y="5149294"/>
            <a:ext cx="2452348" cy="1590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 5 августа 1943 года в Москве 12 залпами из 124 орудий произведен первый  во время Великой Отечественной войны салют в честь войск Брянского,  Западного, Центрального, Степного и Воронежского фронтов освободивших Орел">
            <a:extLst>
              <a:ext uri="{FF2B5EF4-FFF2-40B4-BE49-F238E27FC236}">
                <a16:creationId xmlns:a16="http://schemas.microsoft.com/office/drawing/2014/main" id="{3EA6CEC7-1E27-E2A0-3810-A5E4A12BF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479" y="5149294"/>
            <a:ext cx="2513765" cy="160129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ACE07762-A476-9BC4-DD2A-3C93B8186354}"/>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292631" y="2403729"/>
            <a:ext cx="1738800" cy="2574000"/>
          </a:xfrm>
          <a:prstGeom prst="rect">
            <a:avLst/>
          </a:prstGeom>
        </p:spPr>
      </p:pic>
      <p:sp>
        <p:nvSpPr>
          <p:cNvPr id="10" name="TextBox 9">
            <a:extLst>
              <a:ext uri="{FF2B5EF4-FFF2-40B4-BE49-F238E27FC236}">
                <a16:creationId xmlns:a16="http://schemas.microsoft.com/office/drawing/2014/main" id="{D53A0E68-DE54-7BE5-64EA-AC003538FF49}"/>
              </a:ext>
            </a:extLst>
          </p:cNvPr>
          <p:cNvSpPr txBox="1"/>
          <p:nvPr/>
        </p:nvSpPr>
        <p:spPr>
          <a:xfrm>
            <a:off x="2123728" y="2633372"/>
            <a:ext cx="6727641" cy="1815882"/>
          </a:xfrm>
          <a:prstGeom prst="rect">
            <a:avLst/>
          </a:prstGeom>
          <a:noFill/>
          <a:ln>
            <a:solidFill>
              <a:srgbClr val="002060"/>
            </a:solidFill>
          </a:ln>
        </p:spPr>
        <p:txBody>
          <a:bodyPr wrap="square">
            <a:spAutoFit/>
          </a:bodyPr>
          <a:lstStyle/>
          <a:p>
            <a:pPr lvl="0" algn="just"/>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А</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кадемик РАН, главный научный сотрудник, Почетный член ИФТТ РАН. Призван в армию в июле 1941 года в Днепропетровске. После окончания ускоренного курса артиллерийского училища был назначен командиром зенитной батареи, защищавшей Москву, затем начальником штаба зенитного полка, а в 1945 году – его командиром. В 1943 году командовал первым салютом по случаю освобождения Белгорода и Орла.</a:t>
            </a:r>
          </a:p>
        </p:txBody>
      </p:sp>
    </p:spTree>
    <p:extLst>
      <p:ext uri="{BB962C8B-B14F-4D97-AF65-F5344CB8AC3E}">
        <p14:creationId xmlns:p14="http://schemas.microsoft.com/office/powerpoint/2010/main" val="2154314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01097" y="1003119"/>
            <a:ext cx="8713788" cy="1722318"/>
          </a:xfrm>
        </p:spPr>
        <p:txBody>
          <a:bodyPr>
            <a:normAutofit lnSpcReduction="10000"/>
          </a:bodyPr>
          <a:lstStyle/>
          <a:p>
            <a:pPr marL="0" indent="0" algn="just">
              <a:spcBef>
                <a:spcPts val="0"/>
              </a:spcBef>
              <a:buNone/>
            </a:pPr>
            <a:r>
              <a:rPr lang="ru-RU" dirty="0">
                <a:solidFill>
                  <a:srgbClr val="002060"/>
                </a:solidFill>
                <a:latin typeface="Arial" panose="020B0604020202020204" pitchFamily="34" charset="0"/>
                <a:cs typeface="Arial" panose="020B0604020202020204" pitchFamily="34" charset="0"/>
              </a:rPr>
              <a:t>В сентябре началась битва за Днепр, который был превращен гитлеровцами в неприступный «</a:t>
            </a:r>
            <a:r>
              <a:rPr lang="ru-RU" b="1" dirty="0">
                <a:solidFill>
                  <a:srgbClr val="002060"/>
                </a:solidFill>
                <a:latin typeface="Arial" panose="020B0604020202020204" pitchFamily="34" charset="0"/>
                <a:cs typeface="Arial" panose="020B0604020202020204" pitchFamily="34" charset="0"/>
              </a:rPr>
              <a:t>Восточный вал</a:t>
            </a:r>
            <a:r>
              <a:rPr lang="ru-RU" dirty="0">
                <a:solidFill>
                  <a:srgbClr val="002060"/>
                </a:solidFill>
                <a:latin typeface="Arial" panose="020B0604020202020204" pitchFamily="34" charset="0"/>
                <a:cs typeface="Arial" panose="020B0604020202020204" pitchFamily="34" charset="0"/>
              </a:rPr>
              <a:t>». </a:t>
            </a:r>
          </a:p>
          <a:p>
            <a:pPr marL="0" indent="0" algn="just">
              <a:spcBef>
                <a:spcPts val="0"/>
              </a:spcBef>
              <a:buNone/>
            </a:pPr>
            <a:r>
              <a:rPr lang="ru-RU" dirty="0">
                <a:solidFill>
                  <a:srgbClr val="002060"/>
                </a:solidFill>
                <a:latin typeface="Arial" panose="020B0604020202020204" pitchFamily="34" charset="0"/>
                <a:cs typeface="Arial" panose="020B0604020202020204" pitchFamily="34" charset="0"/>
              </a:rPr>
              <a:t>Преодолевая ожесточенное сопротивление врага, советские солдаты форсировали Днепр и  </a:t>
            </a:r>
            <a:r>
              <a:rPr lang="ru-RU" b="1" dirty="0">
                <a:solidFill>
                  <a:srgbClr val="C00000"/>
                </a:solidFill>
                <a:latin typeface="Arial" panose="020B0604020202020204" pitchFamily="34" charset="0"/>
                <a:cs typeface="Arial" panose="020B0604020202020204" pitchFamily="34" charset="0"/>
              </a:rPr>
              <a:t>6 ноября 1943 года</a:t>
            </a:r>
            <a:r>
              <a:rPr lang="ru-RU" dirty="0">
                <a:solidFill>
                  <a:srgbClr val="002060"/>
                </a:solidFill>
                <a:latin typeface="Arial" panose="020B0604020202020204" pitchFamily="34" charset="0"/>
                <a:cs typeface="Arial" panose="020B0604020202020204" pitchFamily="34" charset="0"/>
              </a:rPr>
              <a:t> освободили Киев. </a:t>
            </a:r>
          </a:p>
          <a:p>
            <a:pPr marL="0" indent="0" algn="just">
              <a:spcBef>
                <a:spcPts val="0"/>
              </a:spcBef>
              <a:buNone/>
            </a:pPr>
            <a:r>
              <a:rPr lang="ru-RU" dirty="0">
                <a:solidFill>
                  <a:srgbClr val="002060"/>
                </a:solidFill>
                <a:latin typeface="Arial" panose="020B0604020202020204" pitchFamily="34" charset="0"/>
                <a:cs typeface="Arial" panose="020B0604020202020204" pitchFamily="34" charset="0"/>
              </a:rPr>
              <a:t>В Крыму оказалась запертой крупная группировка немецких войск. В ходе войны наступил коренной перелом.</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485"/>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1622F3-8859-CA01-2D40-CC6370FF63F9}"/>
              </a:ext>
            </a:extLst>
          </p:cNvPr>
          <p:cNvSpPr txBox="1"/>
          <p:nvPr/>
        </p:nvSpPr>
        <p:spPr>
          <a:xfrm>
            <a:off x="101097" y="116632"/>
            <a:ext cx="4600042"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Битва за Днепр</a:t>
            </a:r>
          </a:p>
          <a:p>
            <a:r>
              <a:rPr lang="ru-RU" sz="2400" b="1" dirty="0">
                <a:solidFill>
                  <a:srgbClr val="C00000"/>
                </a:solidFill>
                <a:latin typeface="Arial" panose="020B0604020202020204" pitchFamily="34" charset="0"/>
                <a:cs typeface="Arial" panose="020B0604020202020204" pitchFamily="34" charset="0"/>
              </a:rPr>
              <a:t>сентябрь – ноябрь 1943 года</a:t>
            </a:r>
          </a:p>
        </p:txBody>
      </p:sp>
      <p:pic>
        <p:nvPicPr>
          <p:cNvPr id="9" name="Рисунок 8">
            <a:extLst>
              <a:ext uri="{FF2B5EF4-FFF2-40B4-BE49-F238E27FC236}">
                <a16:creationId xmlns:a16="http://schemas.microsoft.com/office/drawing/2014/main" id="{6D5FB6D3-4057-3306-BB8B-985AE0485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212976"/>
            <a:ext cx="1713450" cy="2574000"/>
          </a:xfrm>
          <a:prstGeom prst="rect">
            <a:avLst/>
          </a:prstGeom>
        </p:spPr>
      </p:pic>
      <p:sp>
        <p:nvSpPr>
          <p:cNvPr id="11" name="TextBox 10">
            <a:extLst>
              <a:ext uri="{FF2B5EF4-FFF2-40B4-BE49-F238E27FC236}">
                <a16:creationId xmlns:a16="http://schemas.microsoft.com/office/drawing/2014/main" id="{5DA7EC26-DA37-F864-1FF9-666796E8C962}"/>
              </a:ext>
            </a:extLst>
          </p:cNvPr>
          <p:cNvSpPr txBox="1"/>
          <p:nvPr/>
        </p:nvSpPr>
        <p:spPr>
          <a:xfrm>
            <a:off x="2051720" y="2780928"/>
            <a:ext cx="6972851" cy="3761735"/>
          </a:xfrm>
          <a:prstGeom prst="rect">
            <a:avLst/>
          </a:prstGeom>
          <a:noFill/>
          <a:ln>
            <a:solidFill>
              <a:srgbClr val="002060"/>
            </a:solidFill>
          </a:ln>
        </p:spPr>
        <p:txBody>
          <a:bodyPr wrap="square">
            <a:spAutoFit/>
          </a:bodyPr>
          <a:lstStyle/>
          <a:p>
            <a:pPr lvl="0"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декабре 1941-го года, когда немецко-фашистские войска находились на подступах к Москве, в возрасте 17,5 лет со школьной скамьи был призван в ряды Советской армии. После окончания 6-ти месячных курсов Томского артиллерийского училища в августе 1942 года прибыл на Воронежский фронт и был назначен командиром взвода управления Пушечно-артиллерийского полка. Участвовал в боях за Воронеж, за освобождение Харькова, форсировал Днепр. Участник боев по освобождению Украины, Польши, участник Берлинской операции. День Победы встретил на подступах к Праге. После войны продолжил службу в рядах Вооруженных сил. Служил на различных должностях в артиллерийских и строительных частях. Уволился в запас с должности заместителя командира части в звании подполковника.</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a:t>
            </a:r>
            <a:r>
              <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Отделе охраны труда и техники безопасности. </a:t>
            </a:r>
          </a:p>
        </p:txBody>
      </p:sp>
    </p:spTree>
  </p:cSld>
  <p:clrMapOvr>
    <a:masterClrMapping/>
  </p:clrMapOvr>
  <mc:AlternateContent xmlns:mc="http://schemas.openxmlformats.org/markup-compatibility/2006" xmlns:p14="http://schemas.microsoft.com/office/powerpoint/2010/main">
    <mc:Choice Requires="p14">
      <p:transition p14:dur="0" advTm="11508"/>
    </mc:Choice>
    <mc:Fallback xmlns="">
      <p:transition advTm="115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53752" y="593322"/>
            <a:ext cx="9036496" cy="1296863"/>
          </a:xfrm>
          <a:ln>
            <a:noFill/>
          </a:ln>
        </p:spPr>
        <p:txBody>
          <a:bodyPr>
            <a:normAutofit/>
          </a:bodyPr>
          <a:lstStyle/>
          <a:p>
            <a:pPr marL="0" indent="0" algn="just">
              <a:buNone/>
            </a:pPr>
            <a:r>
              <a:rPr lang="ru-RU" sz="1600" dirty="0">
                <a:solidFill>
                  <a:srgbClr val="002060"/>
                </a:solidFill>
                <a:latin typeface="Arial" panose="020B0604020202020204" pitchFamily="34" charset="0"/>
                <a:cs typeface="Arial" panose="020B0604020202020204" pitchFamily="34" charset="0"/>
              </a:rPr>
              <a:t>Операция по освобождению Крыма длилась с </a:t>
            </a:r>
            <a:r>
              <a:rPr lang="ru-RU" sz="1600" b="1" dirty="0">
                <a:solidFill>
                  <a:srgbClr val="C00000"/>
                </a:solidFill>
                <a:latin typeface="Arial" panose="020B0604020202020204" pitchFamily="34" charset="0"/>
                <a:cs typeface="Arial" panose="020B0604020202020204" pitchFamily="34" charset="0"/>
              </a:rPr>
              <a:t>8 апреля </a:t>
            </a:r>
            <a:r>
              <a:rPr lang="ru-RU" sz="1600" dirty="0">
                <a:solidFill>
                  <a:srgbClr val="C00000"/>
                </a:solidFill>
                <a:latin typeface="Arial" panose="020B0604020202020204" pitchFamily="34" charset="0"/>
                <a:cs typeface="Arial" panose="020B0604020202020204" pitchFamily="34" charset="0"/>
              </a:rPr>
              <a:t>по </a:t>
            </a:r>
            <a:r>
              <a:rPr lang="ru-RU" sz="1600" b="1" dirty="0">
                <a:solidFill>
                  <a:srgbClr val="C00000"/>
                </a:solidFill>
                <a:latin typeface="Arial" panose="020B0604020202020204" pitchFamily="34" charset="0"/>
                <a:cs typeface="Arial" panose="020B0604020202020204" pitchFamily="34" charset="0"/>
              </a:rPr>
              <a:t>12 мая 1944 г.  </a:t>
            </a:r>
          </a:p>
          <a:p>
            <a:pPr marL="0" indent="0" algn="just">
              <a:buNone/>
            </a:pPr>
            <a:r>
              <a:rPr lang="ru-RU" sz="1600" dirty="0">
                <a:solidFill>
                  <a:srgbClr val="002060"/>
                </a:solidFill>
                <a:latin typeface="Arial" panose="020B0604020202020204" pitchFamily="34" charset="0"/>
                <a:cs typeface="Arial" panose="020B0604020202020204" pitchFamily="34" charset="0"/>
              </a:rPr>
              <a:t>Армии </a:t>
            </a:r>
            <a:r>
              <a:rPr lang="ru-RU" sz="1600" b="1" dirty="0">
                <a:solidFill>
                  <a:srgbClr val="002060"/>
                </a:solidFill>
                <a:latin typeface="Arial" panose="020B0604020202020204" pitchFamily="34" charset="0"/>
                <a:cs typeface="Arial" panose="020B0604020202020204" pitchFamily="34" charset="0"/>
              </a:rPr>
              <a:t>4-го Украинского</a:t>
            </a:r>
            <a:r>
              <a:rPr lang="ru-RU" sz="1600" dirty="0">
                <a:solidFill>
                  <a:srgbClr val="002060"/>
                </a:solidFill>
                <a:latin typeface="Arial" panose="020B0604020202020204" pitchFamily="34" charset="0"/>
                <a:cs typeface="Arial" panose="020B0604020202020204" pitchFamily="34" charset="0"/>
              </a:rPr>
              <a:t> фронта и </a:t>
            </a:r>
            <a:r>
              <a:rPr lang="ru-RU" sz="1600" b="1" dirty="0">
                <a:solidFill>
                  <a:srgbClr val="002060"/>
                </a:solidFill>
                <a:latin typeface="Arial" panose="020B0604020202020204" pitchFamily="34" charset="0"/>
                <a:cs typeface="Arial" panose="020B0604020202020204" pitchFamily="34" charset="0"/>
              </a:rPr>
              <a:t>Отдельной Приморской </a:t>
            </a:r>
            <a:r>
              <a:rPr lang="ru-RU" sz="1600" dirty="0">
                <a:solidFill>
                  <a:srgbClr val="002060"/>
                </a:solidFill>
                <a:latin typeface="Arial" panose="020B0604020202020204" pitchFamily="34" charset="0"/>
                <a:cs typeface="Arial" panose="020B0604020202020204" pitchFamily="34" charset="0"/>
              </a:rPr>
              <a:t>армии при поддержке </a:t>
            </a:r>
            <a:r>
              <a:rPr lang="ru-RU" sz="1600" b="1" dirty="0">
                <a:solidFill>
                  <a:srgbClr val="002060"/>
                </a:solidFill>
                <a:latin typeface="Arial" panose="020B0604020202020204" pitchFamily="34" charset="0"/>
                <a:cs typeface="Arial" panose="020B0604020202020204" pitchFamily="34" charset="0"/>
              </a:rPr>
              <a:t>Черноморского флота </a:t>
            </a:r>
            <a:r>
              <a:rPr lang="ru-RU" sz="1600" dirty="0">
                <a:solidFill>
                  <a:srgbClr val="002060"/>
                </a:solidFill>
                <a:latin typeface="Arial" panose="020B0604020202020204" pitchFamily="34" charset="0"/>
                <a:cs typeface="Arial" panose="020B0604020202020204" pitchFamily="34" charset="0"/>
              </a:rPr>
              <a:t>и </a:t>
            </a:r>
            <a:r>
              <a:rPr lang="ru-RU" sz="1600" b="1" dirty="0">
                <a:solidFill>
                  <a:srgbClr val="002060"/>
                </a:solidFill>
                <a:latin typeface="Arial" panose="020B0604020202020204" pitchFamily="34" charset="0"/>
                <a:cs typeface="Arial" panose="020B0604020202020204" pitchFamily="34" charset="0"/>
              </a:rPr>
              <a:t>Азовской военной флотилии</a:t>
            </a:r>
            <a:r>
              <a:rPr lang="ru-RU" sz="1600" dirty="0">
                <a:solidFill>
                  <a:srgbClr val="002060"/>
                </a:solidFill>
                <a:latin typeface="Arial" panose="020B0604020202020204" pitchFamily="34" charset="0"/>
                <a:cs typeface="Arial" panose="020B0604020202020204" pitchFamily="34" charset="0"/>
              </a:rPr>
              <a:t> прорвали вражескую оборону на </a:t>
            </a:r>
            <a:r>
              <a:rPr lang="ru-RU" sz="1600" b="1" dirty="0">
                <a:solidFill>
                  <a:srgbClr val="002060"/>
                </a:solidFill>
                <a:latin typeface="Arial" panose="020B0604020202020204" pitchFamily="34" charset="0"/>
                <a:cs typeface="Arial" panose="020B0604020202020204" pitchFamily="34" charset="0"/>
              </a:rPr>
              <a:t>Перекопе</a:t>
            </a:r>
            <a:r>
              <a:rPr lang="ru-RU" sz="1600" dirty="0">
                <a:solidFill>
                  <a:srgbClr val="002060"/>
                </a:solidFill>
                <a:latin typeface="Arial" panose="020B0604020202020204" pitchFamily="34" charset="0"/>
                <a:cs typeface="Arial" panose="020B0604020202020204" pitchFamily="34" charset="0"/>
              </a:rPr>
              <a:t> и освободили  </a:t>
            </a:r>
            <a:r>
              <a:rPr lang="ru-RU" sz="1600" b="1" dirty="0">
                <a:solidFill>
                  <a:srgbClr val="002060"/>
                </a:solidFill>
                <a:latin typeface="Arial" panose="020B0604020202020204" pitchFamily="34" charset="0"/>
                <a:cs typeface="Arial" panose="020B0604020202020204" pitchFamily="34" charset="0"/>
              </a:rPr>
              <a:t>Крым, а</a:t>
            </a:r>
            <a:r>
              <a:rPr lang="ru-RU" sz="1600" dirty="0">
                <a:solidFill>
                  <a:srgbClr val="002060"/>
                </a:solidFill>
                <a:latin typeface="Arial" panose="020B0604020202020204" pitchFamily="34" charset="0"/>
                <a:cs typeface="Arial" panose="020B0604020202020204" pitchFamily="34" charset="0"/>
              </a:rPr>
              <a:t> </a:t>
            </a:r>
            <a:r>
              <a:rPr lang="ru-RU" sz="1600" b="1" dirty="0">
                <a:solidFill>
                  <a:srgbClr val="002060"/>
                </a:solidFill>
                <a:latin typeface="Arial" panose="020B0604020202020204" pitchFamily="34" charset="0"/>
                <a:cs typeface="Arial" panose="020B0604020202020204" pitchFamily="34" charset="0"/>
              </a:rPr>
              <a:t>9 мая </a:t>
            </a:r>
            <a:r>
              <a:rPr lang="ru-RU" sz="1600" dirty="0">
                <a:solidFill>
                  <a:srgbClr val="002060"/>
                </a:solidFill>
                <a:latin typeface="Arial" panose="020B0604020202020204" pitchFamily="34" charset="0"/>
                <a:cs typeface="Arial" panose="020B0604020202020204" pitchFamily="34" charset="0"/>
              </a:rPr>
              <a:t>– город русской славы  </a:t>
            </a:r>
            <a:r>
              <a:rPr lang="ru-RU" sz="1600" b="1" dirty="0">
                <a:solidFill>
                  <a:srgbClr val="002060"/>
                </a:solidFill>
                <a:latin typeface="Arial" panose="020B0604020202020204" pitchFamily="34" charset="0"/>
                <a:cs typeface="Arial" panose="020B0604020202020204" pitchFamily="34" charset="0"/>
              </a:rPr>
              <a:t>Севастополь</a:t>
            </a:r>
            <a:r>
              <a:rPr lang="ru-RU" sz="1600" dirty="0">
                <a:solidFill>
                  <a:srgbClr val="002060"/>
                </a:solidFill>
                <a:latin typeface="Arial" panose="020B0604020202020204" pitchFamily="34" charset="0"/>
                <a:cs typeface="Arial" panose="020B0604020202020204" pitchFamily="34" charset="0"/>
              </a:rPr>
              <a:t>.</a:t>
            </a:r>
          </a:p>
          <a:p>
            <a:pPr marL="0" indent="0" algn="just">
              <a:buNone/>
            </a:pPr>
            <a:endParaRPr lang="ru-RU" sz="1600" dirty="0">
              <a:solidFill>
                <a:srgbClr val="002060"/>
              </a:solidFill>
              <a:latin typeface="Arial" panose="020B0604020202020204" pitchFamily="34" charset="0"/>
              <a:cs typeface="Arial" panose="020B0604020202020204" pitchFamily="34" charset="0"/>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1149"/>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2DBA24-A707-703F-29F2-1DD63E46E1C2}"/>
              </a:ext>
            </a:extLst>
          </p:cNvPr>
          <p:cNvSpPr txBox="1"/>
          <p:nvPr/>
        </p:nvSpPr>
        <p:spPr>
          <a:xfrm>
            <a:off x="0" y="131657"/>
            <a:ext cx="5571012" cy="461665"/>
          </a:xfrm>
          <a:prstGeom prst="rect">
            <a:avLst/>
          </a:prstGeom>
          <a:noFill/>
        </p:spPr>
        <p:txBody>
          <a:bodyPr wrap="none" rtlCol="0">
            <a:spAutoFit/>
          </a:bodyPr>
          <a:lstStyle/>
          <a:p>
            <a:r>
              <a:rPr lang="ru-RU" sz="2400" dirty="0">
                <a:solidFill>
                  <a:srgbClr val="C00000"/>
                </a:solidFill>
                <a:latin typeface="Arial" panose="020B0604020202020204" pitchFamily="34" charset="0"/>
                <a:cs typeface="Arial" panose="020B0604020202020204" pitchFamily="34" charset="0"/>
              </a:rPr>
              <a:t>Освобождение Крыма и Севастополя</a:t>
            </a:r>
          </a:p>
        </p:txBody>
      </p:sp>
      <p:pic>
        <p:nvPicPr>
          <p:cNvPr id="9" name="Рисунок 8">
            <a:extLst>
              <a:ext uri="{FF2B5EF4-FFF2-40B4-BE49-F238E27FC236}">
                <a16:creationId xmlns:a16="http://schemas.microsoft.com/office/drawing/2014/main" id="{409A6996-2BF4-5604-4F66-4F4BB9AD9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988840"/>
            <a:ext cx="1731889" cy="2574000"/>
          </a:xfrm>
          <a:prstGeom prst="rect">
            <a:avLst/>
          </a:prstGeom>
        </p:spPr>
      </p:pic>
      <p:sp>
        <p:nvSpPr>
          <p:cNvPr id="11" name="TextBox 10">
            <a:extLst>
              <a:ext uri="{FF2B5EF4-FFF2-40B4-BE49-F238E27FC236}">
                <a16:creationId xmlns:a16="http://schemas.microsoft.com/office/drawing/2014/main" id="{FAE4393A-77FA-8F75-2006-64771D524E9E}"/>
              </a:ext>
            </a:extLst>
          </p:cNvPr>
          <p:cNvSpPr txBox="1"/>
          <p:nvPr/>
        </p:nvSpPr>
        <p:spPr>
          <a:xfrm>
            <a:off x="1919178" y="1890185"/>
            <a:ext cx="7117318" cy="2707857"/>
          </a:xfrm>
          <a:prstGeom prst="rect">
            <a:avLst/>
          </a:prstGeom>
          <a:noFill/>
          <a:ln>
            <a:solidFill>
              <a:srgbClr val="002060"/>
            </a:solidFill>
          </a:ln>
        </p:spPr>
        <p:txBody>
          <a:bodyPr wrap="square">
            <a:spAutoFit/>
          </a:bodyPr>
          <a:lstStyle/>
          <a:p>
            <a:pPr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1942 году закончил среднюю школу и подал документы в медицинский институт в г. Краснодаре, но в августе 1942 года был призван в ряды Советской Армии. Служил в пехоте в составе Южного фронта, был ранен. После госпиталя был направлен в войска ПВО Юго-Западного фронта, в составе которого освобождал Крым, Румынию, Венгрию, Чехословакию. Последний выстрел сделал в городе Кошице в Чехословакии 8-го мая 1945 года, где и встретил День Победы. Демобилизовался в 1945 году</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заместителем директора Института по общим вопросам, организатор экспериментально-технического отдела.</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80 лет назад Красная армия начала освобождение Крыма | Новости России -  Новости страны | Известия | 08.04.2024">
            <a:extLst>
              <a:ext uri="{FF2B5EF4-FFF2-40B4-BE49-F238E27FC236}">
                <a16:creationId xmlns:a16="http://schemas.microsoft.com/office/drawing/2014/main" id="{421EB8B1-8A15-7198-E0F9-839CE0F6B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36" y="4783093"/>
            <a:ext cx="3470090" cy="1943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апреля 1944 года началась Крымская наступательная операция - Российское  историческое общество">
            <a:extLst>
              <a:ext uri="{FF2B5EF4-FFF2-40B4-BE49-F238E27FC236}">
                <a16:creationId xmlns:a16="http://schemas.microsoft.com/office/drawing/2014/main" id="{435A49C2-3114-450F-90A2-ECD2689AD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7" y="4783094"/>
            <a:ext cx="3765801" cy="1943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6545140"/>
      </p:ext>
    </p:extLst>
  </p:cSld>
  <p:clrMapOvr>
    <a:masterClrMapping/>
  </p:clrMapOvr>
  <mc:AlternateContent xmlns:mc="http://schemas.openxmlformats.org/markup-compatibility/2006" xmlns:p14="http://schemas.microsoft.com/office/powerpoint/2010/main">
    <mc:Choice Requires="p14">
      <p:transition p14:dur="0" advTm="12049"/>
    </mc:Choice>
    <mc:Fallback xmlns="">
      <p:transition advTm="12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31457" y="989230"/>
            <a:ext cx="8928992" cy="1476847"/>
          </a:xfrm>
        </p:spPr>
        <p:txBody>
          <a:bodyPr>
            <a:normAutofit/>
          </a:bodyPr>
          <a:lstStyle/>
          <a:p>
            <a:pPr marL="0" indent="0" algn="just">
              <a:buNone/>
            </a:pPr>
            <a:r>
              <a:rPr lang="ru-RU" sz="1600" dirty="0">
                <a:solidFill>
                  <a:srgbClr val="002060"/>
                </a:solidFill>
                <a:latin typeface="Arial" panose="020B0604020202020204" pitchFamily="34" charset="0"/>
                <a:cs typeface="Arial" panose="020B0604020202020204" pitchFamily="34" charset="0"/>
              </a:rPr>
              <a:t>Эта операция стала примером военного искусства. Чтобы скрыть масштабы подготовки войск и время удара, были приняты все меры предосторожности. Наступление частей Красной Армии в </a:t>
            </a:r>
            <a:r>
              <a:rPr lang="ru-RU" sz="1600" b="1" dirty="0">
                <a:solidFill>
                  <a:srgbClr val="002060"/>
                </a:solidFill>
                <a:latin typeface="Arial" panose="020B0604020202020204" pitchFamily="34" charset="0"/>
                <a:cs typeface="Arial" panose="020B0604020202020204" pitchFamily="34" charset="0"/>
              </a:rPr>
              <a:t>Белоруссии</a:t>
            </a:r>
            <a:r>
              <a:rPr lang="ru-RU" sz="1600" dirty="0">
                <a:solidFill>
                  <a:srgbClr val="002060"/>
                </a:solidFill>
                <a:latin typeface="Arial" panose="020B0604020202020204" pitchFamily="34" charset="0"/>
                <a:cs typeface="Arial" panose="020B0604020202020204" pitchFamily="34" charset="0"/>
              </a:rPr>
              <a:t> стало для командования вермахта настоящим шоком. </a:t>
            </a:r>
          </a:p>
          <a:p>
            <a:pPr marL="0" indent="0" algn="just">
              <a:buNone/>
            </a:pPr>
            <a:r>
              <a:rPr lang="ru-RU" sz="1600" dirty="0">
                <a:solidFill>
                  <a:srgbClr val="002060"/>
                </a:solidFill>
                <a:latin typeface="Arial" panose="020B0604020202020204" pitchFamily="34" charset="0"/>
                <a:cs typeface="Arial" panose="020B0604020202020204" pitchFamily="34" charset="0"/>
              </a:rPr>
              <a:t>Итогом операции стало освобождение </a:t>
            </a:r>
            <a:r>
              <a:rPr lang="ru-RU" sz="1600" b="1" dirty="0">
                <a:solidFill>
                  <a:srgbClr val="002060"/>
                </a:solidFill>
                <a:latin typeface="Arial" panose="020B0604020202020204" pitchFamily="34" charset="0"/>
                <a:cs typeface="Arial" panose="020B0604020202020204" pitchFamily="34" charset="0"/>
              </a:rPr>
              <a:t>Белоруссии,</a:t>
            </a:r>
            <a:r>
              <a:rPr lang="ru-RU" sz="1600" dirty="0">
                <a:solidFill>
                  <a:srgbClr val="002060"/>
                </a:solidFill>
                <a:latin typeface="Arial" panose="020B0604020202020204" pitchFamily="34" charset="0"/>
                <a:cs typeface="Arial" panose="020B0604020202020204" pitchFamily="34" charset="0"/>
              </a:rPr>
              <a:t> большей части </a:t>
            </a:r>
            <a:r>
              <a:rPr lang="ru-RU" sz="1600" b="1" dirty="0">
                <a:solidFill>
                  <a:srgbClr val="002060"/>
                </a:solidFill>
                <a:latin typeface="Arial" panose="020B0604020202020204" pitchFamily="34" charset="0"/>
                <a:cs typeface="Arial" panose="020B0604020202020204" pitchFamily="34" charset="0"/>
              </a:rPr>
              <a:t>Литвы,</a:t>
            </a:r>
            <a:r>
              <a:rPr lang="ru-RU" sz="1600" dirty="0">
                <a:solidFill>
                  <a:srgbClr val="002060"/>
                </a:solidFill>
                <a:latin typeface="Arial" panose="020B0604020202020204" pitchFamily="34" charset="0"/>
                <a:cs typeface="Arial" panose="020B0604020202020204" pitchFamily="34" charset="0"/>
              </a:rPr>
              <a:t> восточных районов </a:t>
            </a:r>
            <a:r>
              <a:rPr lang="ru-RU" sz="1600" b="1" dirty="0">
                <a:solidFill>
                  <a:srgbClr val="002060"/>
                </a:solidFill>
                <a:latin typeface="Arial" panose="020B0604020202020204" pitchFamily="34" charset="0"/>
                <a:cs typeface="Arial" panose="020B0604020202020204" pitchFamily="34" charset="0"/>
              </a:rPr>
              <a:t>Польши</a:t>
            </a:r>
            <a:r>
              <a:rPr lang="ru-RU" sz="1600" dirty="0">
                <a:solidFill>
                  <a:srgbClr val="002060"/>
                </a:solidFill>
                <a:latin typeface="Arial" panose="020B0604020202020204" pitchFamily="34" charset="0"/>
                <a:cs typeface="Arial" panose="020B0604020202020204" pitchFamily="34" charset="0"/>
              </a:rPr>
              <a:t>.</a:t>
            </a:r>
          </a:p>
          <a:p>
            <a:pPr marL="0" indent="0" algn="just">
              <a:buNone/>
            </a:pPr>
            <a:endParaRPr lang="ru-RU" sz="1600" dirty="0">
              <a:solidFill>
                <a:srgbClr val="002060"/>
              </a:solidFill>
              <a:latin typeface="Arial" panose="020B0604020202020204" pitchFamily="34" charset="0"/>
              <a:cs typeface="Arial" panose="020B0604020202020204" pitchFamily="34" charset="0"/>
            </a:endParaRPr>
          </a:p>
          <a:p>
            <a:pPr marL="0" indent="0" algn="just">
              <a:buNone/>
            </a:pPr>
            <a:endParaRPr lang="ru-RU" sz="1600" dirty="0">
              <a:solidFill>
                <a:srgbClr val="002060"/>
              </a:solidFill>
              <a:latin typeface="Arial" panose="020B0604020202020204" pitchFamily="34" charset="0"/>
              <a:cs typeface="Arial" panose="020B0604020202020204" pitchFamily="34" charset="0"/>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25851"/>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DCD2E0-7101-66AC-5D71-D172AB1B6EEE}"/>
              </a:ext>
            </a:extLst>
          </p:cNvPr>
          <p:cNvSpPr txBox="1"/>
          <p:nvPr/>
        </p:nvSpPr>
        <p:spPr>
          <a:xfrm>
            <a:off x="107504" y="120505"/>
            <a:ext cx="4876912"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Операция «БАГРАТИОН»</a:t>
            </a:r>
          </a:p>
          <a:p>
            <a:r>
              <a:rPr lang="ru-RU" sz="2400" b="1" dirty="0">
                <a:solidFill>
                  <a:srgbClr val="C00000"/>
                </a:solidFill>
                <a:latin typeface="Arial" panose="020B0604020202020204" pitchFamily="34" charset="0"/>
                <a:cs typeface="Arial" panose="020B0604020202020204" pitchFamily="34" charset="0"/>
              </a:rPr>
              <a:t>23 июня – 29 августа 1944 года</a:t>
            </a:r>
          </a:p>
        </p:txBody>
      </p:sp>
      <p:pic>
        <p:nvPicPr>
          <p:cNvPr id="8" name="Рисунок 7">
            <a:extLst>
              <a:ext uri="{FF2B5EF4-FFF2-40B4-BE49-F238E27FC236}">
                <a16:creationId xmlns:a16="http://schemas.microsoft.com/office/drawing/2014/main" id="{6D235DBC-29BF-4BC8-CA15-C6007262A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67" y="3167396"/>
            <a:ext cx="1787069" cy="2574000"/>
          </a:xfrm>
          <a:prstGeom prst="rect">
            <a:avLst/>
          </a:prstGeom>
        </p:spPr>
      </p:pic>
      <p:sp>
        <p:nvSpPr>
          <p:cNvPr id="10" name="TextBox 9">
            <a:extLst>
              <a:ext uri="{FF2B5EF4-FFF2-40B4-BE49-F238E27FC236}">
                <a16:creationId xmlns:a16="http://schemas.microsoft.com/office/drawing/2014/main" id="{5FA4843C-3123-864E-3EA4-59322C3F605B}"/>
              </a:ext>
            </a:extLst>
          </p:cNvPr>
          <p:cNvSpPr txBox="1"/>
          <p:nvPr/>
        </p:nvSpPr>
        <p:spPr>
          <a:xfrm>
            <a:off x="2051720" y="4941168"/>
            <a:ext cx="7056784" cy="1653979"/>
          </a:xfrm>
          <a:prstGeom prst="rect">
            <a:avLst/>
          </a:prstGeom>
          <a:noFill/>
          <a:ln>
            <a:solidFill>
              <a:srgbClr val="002060"/>
            </a:solidFill>
          </a:ln>
        </p:spPr>
        <p:txBody>
          <a:bodyPr wrap="square">
            <a:spAutoFit/>
          </a:bodyPr>
          <a:lstStyle/>
          <a:p>
            <a:pPr lvl="0"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Добровольцем ушла на фронт 1-го марта 1943 года. Служила в автодорожных войсках в составе Степного, Центрального, </a:t>
            </a:r>
            <a:r>
              <a:rPr lang="en-US"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-го Украинского и </a:t>
            </a:r>
            <a:r>
              <a:rPr lang="en-US"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-го Белорусского фронтов. В составе одного из батальонов автодорожных войск дошла до Польши, где и встретила День Победы.</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В институте работала 1-м референтом Ученого совета ИФТТ РАН. </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4" name="Picture 6">
            <a:extLst>
              <a:ext uri="{FF2B5EF4-FFF2-40B4-BE49-F238E27FC236}">
                <a16:creationId xmlns:a16="http://schemas.microsoft.com/office/drawing/2014/main" id="{2DC40929-0B60-3848-0C81-6A6B05694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000" y="2246178"/>
            <a:ext cx="4964832" cy="26138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670844"/>
      </p:ext>
    </p:extLst>
  </p:cSld>
  <p:clrMapOvr>
    <a:masterClrMapping/>
  </p:clrMapOvr>
  <mc:AlternateContent xmlns:mc="http://schemas.openxmlformats.org/markup-compatibility/2006" xmlns:p14="http://schemas.microsoft.com/office/powerpoint/2010/main">
    <mc:Choice Requires="p14">
      <p:transition p14:dur="0" advTm="26598"/>
    </mc:Choice>
    <mc:Fallback xmlns="">
      <p:transition advTm="2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45941" y="1206295"/>
            <a:ext cx="7128792" cy="2062103"/>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В апреле 1942 года был призван рядовым в пехотные части, где и прослужил до демобилизации в августе 1946 года. Участвовал в освобождении г. Сумы, Тверской и Смоленской областей, воевал на Курской Дуге. Офицером, в составе Украинского фронта освобождал Киев, Кременчуг, Витебск. Боевой путь продолжил в Литве и Латвии. День Победы встретил в Прибалтике, в этот же день, выбросив белые флаги, капитулировал Курляндский котел. </a:t>
            </a:r>
            <a:r>
              <a:rPr lang="ru-RU" sz="1600" i="1" dirty="0">
                <a:solidFill>
                  <a:srgbClr val="002060"/>
                </a:solidFill>
                <a:latin typeface="Arial" pitchFamily="34" charset="0"/>
                <a:cs typeface="Arial" pitchFamily="34" charset="0"/>
              </a:rPr>
              <a:t>В ИФТТ РАН организовал и возглавил стеклодувную мастерскую.</a:t>
            </a:r>
          </a:p>
        </p:txBody>
      </p:sp>
      <p:pic>
        <p:nvPicPr>
          <p:cNvPr id="6146" name="Picture 2" descr="C:\Users\Олга\Documents\Научный полк\Мольков Е.Е..pn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9" y="1033717"/>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35696" y="3789040"/>
            <a:ext cx="7128792" cy="2800767"/>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С 6-го мая 1941 года находился на военной службе, был призван Ногинским военкоматом. О начале войны узнал в военных лагерях под Харьковом. Сразу же были переброшены под Смоленск. Первый бой был в середине июля, а уже 22-го июля получил ранение. После ранения направлен командиром расчета на Калининский фронт. В 1943 году был направлен в Пензенское артиллерийско-минометное училище, после окончания которого был направлен на фронт в Прибалтику командиром взвода управления. За хорошую организацию разведки и связи в минометной батарее награжден орденом Отечественной войны. Закончил войну в Латвии. </a:t>
            </a:r>
            <a:r>
              <a:rPr lang="ru-RU" sz="1600" i="1" dirty="0">
                <a:solidFill>
                  <a:srgbClr val="002060"/>
                </a:solidFill>
                <a:latin typeface="Arial" pitchFamily="34" charset="0"/>
                <a:cs typeface="Arial" pitchFamily="34" charset="0"/>
              </a:rPr>
              <a:t>В ИФТТ РАН работал начальником караула Службы охраны.</a:t>
            </a:r>
          </a:p>
        </p:txBody>
      </p:sp>
      <p:pic>
        <p:nvPicPr>
          <p:cNvPr id="6147" name="Picture 3" descr="C:\Users\Олга\Documents\Научный полк\Соколов А.С..p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2" y="4015807"/>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073C22-97E1-7014-1575-F62BAF845D78}"/>
              </a:ext>
            </a:extLst>
          </p:cNvPr>
          <p:cNvSpPr txBox="1"/>
          <p:nvPr/>
        </p:nvSpPr>
        <p:spPr>
          <a:xfrm>
            <a:off x="107504" y="197195"/>
            <a:ext cx="4397294" cy="461665"/>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Освобождение Прибалтики</a:t>
            </a:r>
          </a:p>
        </p:txBody>
      </p:sp>
    </p:spTree>
    <p:extLst>
      <p:ext uri="{BB962C8B-B14F-4D97-AF65-F5344CB8AC3E}">
        <p14:creationId xmlns:p14="http://schemas.microsoft.com/office/powerpoint/2010/main" val="689885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949761" y="2276872"/>
            <a:ext cx="6430551" cy="42208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3486" y="432316"/>
            <a:ext cx="7128792" cy="1631216"/>
          </a:xfrm>
          <a:prstGeom prst="rect">
            <a:avLst/>
          </a:prstGeom>
        </p:spPr>
        <p:txBody>
          <a:bodyPr wrap="square">
            <a:spAutoFit/>
          </a:bodyPr>
          <a:lstStyle/>
          <a:p>
            <a:pPr algn="just"/>
            <a:r>
              <a:rPr lang="ru-RU" sz="2000" b="1" dirty="0">
                <a:solidFill>
                  <a:srgbClr val="C00000"/>
                </a:solidFill>
                <a:latin typeface="Arial" panose="020B0604020202020204" pitchFamily="34" charset="0"/>
                <a:cs typeface="Arial" panose="020B0604020202020204" pitchFamily="34" charset="0"/>
              </a:rPr>
              <a:t>17 июля 1944 года </a:t>
            </a:r>
            <a:r>
              <a:rPr lang="ru-RU" sz="2000" dirty="0">
                <a:solidFill>
                  <a:srgbClr val="002060"/>
                </a:solidFill>
                <a:latin typeface="Arial" panose="020B0604020202020204" pitchFamily="34" charset="0"/>
                <a:cs typeface="Arial" panose="020B0604020202020204" pitchFamily="34" charset="0"/>
              </a:rPr>
              <a:t>в Москве прошёл «Парад побеждённых». Привезённые из районов недавних боёв в Белоруссии </a:t>
            </a:r>
            <a:r>
              <a:rPr lang="ru-RU" sz="2000" b="1" dirty="0">
                <a:solidFill>
                  <a:srgbClr val="002060"/>
                </a:solidFill>
                <a:latin typeface="Arial" panose="020B0604020202020204" pitchFamily="34" charset="0"/>
                <a:cs typeface="Arial" panose="020B0604020202020204" pitchFamily="34" charset="0"/>
              </a:rPr>
              <a:t>57 тысяч </a:t>
            </a:r>
            <a:r>
              <a:rPr lang="ru-RU" sz="2000" dirty="0">
                <a:solidFill>
                  <a:srgbClr val="002060"/>
                </a:solidFill>
                <a:latin typeface="Arial" panose="020B0604020202020204" pitchFamily="34" charset="0"/>
                <a:cs typeface="Arial" panose="020B0604020202020204" pitchFamily="34" charset="0"/>
              </a:rPr>
              <a:t>пленных немцев прошагали по московским улицам. Во главе колонн шли </a:t>
            </a:r>
            <a:r>
              <a:rPr lang="ru-RU" sz="2000" b="1" dirty="0">
                <a:solidFill>
                  <a:srgbClr val="002060"/>
                </a:solidFill>
                <a:latin typeface="Arial" panose="020B0604020202020204" pitchFamily="34" charset="0"/>
                <a:cs typeface="Arial" panose="020B0604020202020204" pitchFamily="34" charset="0"/>
              </a:rPr>
              <a:t>19</a:t>
            </a:r>
            <a:r>
              <a:rPr lang="ru-RU" sz="2000" dirty="0">
                <a:solidFill>
                  <a:srgbClr val="002060"/>
                </a:solidFill>
                <a:latin typeface="Arial" panose="020B0604020202020204" pitchFamily="34" charset="0"/>
                <a:cs typeface="Arial" panose="020B0604020202020204" pitchFamily="34" charset="0"/>
              </a:rPr>
              <a:t> взятых в плен генералов.</a:t>
            </a:r>
          </a:p>
        </p:txBody>
      </p:sp>
      <p:pic>
        <p:nvPicPr>
          <p:cNvPr id="5"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6902"/>
            <a:ext cx="1763688" cy="881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5897"/>
    </mc:Choice>
    <mc:Fallback xmlns="">
      <p:transition advTm="589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53752" y="855162"/>
            <a:ext cx="9036496" cy="1421035"/>
          </a:xfrm>
        </p:spPr>
        <p:txBody>
          <a:bodyPr>
            <a:normAutofit/>
          </a:bodyPr>
          <a:lstStyle/>
          <a:p>
            <a:pPr marL="0" indent="0" algn="just">
              <a:lnSpc>
                <a:spcPct val="110000"/>
              </a:lnSpc>
              <a:spcBef>
                <a:spcPts val="0"/>
              </a:spcBef>
              <a:buNone/>
            </a:pPr>
            <a:r>
              <a:rPr lang="ru-RU" sz="1600" dirty="0">
                <a:solidFill>
                  <a:srgbClr val="002060"/>
                </a:solidFill>
                <a:latin typeface="Arial" panose="020B0604020202020204" pitchFamily="34" charset="0"/>
                <a:cs typeface="Arial" panose="020B0604020202020204" pitchFamily="34" charset="0"/>
              </a:rPr>
              <a:t>Под пятой германского фашизма находились </a:t>
            </a:r>
            <a:r>
              <a:rPr lang="ru-RU" sz="1600" b="1" dirty="0">
                <a:solidFill>
                  <a:srgbClr val="002060"/>
                </a:solidFill>
                <a:latin typeface="Arial" panose="020B0604020202020204" pitchFamily="34" charset="0"/>
                <a:cs typeface="Arial" panose="020B0604020202020204" pitchFamily="34" charset="0"/>
              </a:rPr>
              <a:t>Австрия, Албания, Бельгия, Греция, Дания, Люксембург, Нидерланды, Норвегия, Польша, Франция, Чехословакия, Югославия. </a:t>
            </a:r>
          </a:p>
          <a:p>
            <a:pPr marL="0" indent="0" algn="just">
              <a:lnSpc>
                <a:spcPct val="110000"/>
              </a:lnSpc>
              <a:spcBef>
                <a:spcPts val="0"/>
              </a:spcBef>
              <a:buNone/>
            </a:pPr>
            <a:r>
              <a:rPr lang="ru-RU" sz="1600" dirty="0">
                <a:solidFill>
                  <a:srgbClr val="002060"/>
                </a:solidFill>
                <a:latin typeface="Arial" panose="020B0604020202020204" pitchFamily="34" charset="0"/>
                <a:cs typeface="Arial" panose="020B0604020202020204" pitchFamily="34" charset="0"/>
              </a:rPr>
              <a:t>Ее сателлитами были </a:t>
            </a:r>
            <a:r>
              <a:rPr lang="ru-RU" sz="1600" b="1" dirty="0">
                <a:solidFill>
                  <a:srgbClr val="002060"/>
                </a:solidFill>
                <a:latin typeface="Arial" panose="020B0604020202020204" pitchFamily="34" charset="0"/>
                <a:cs typeface="Arial" panose="020B0604020202020204" pitchFamily="34" charset="0"/>
              </a:rPr>
              <a:t>Венгрия, Румыния, Болгария и Финляндия. </a:t>
            </a:r>
            <a:r>
              <a:rPr lang="ru-RU" sz="1600" dirty="0">
                <a:solidFill>
                  <a:srgbClr val="002060"/>
                </a:solidFill>
                <a:latin typeface="Arial" panose="020B0604020202020204" pitchFamily="34" charset="0"/>
                <a:cs typeface="Arial" panose="020B0604020202020204" pitchFamily="34" charset="0"/>
              </a:rPr>
              <a:t>Позже, на завершающем этапе войны войска </a:t>
            </a:r>
            <a:r>
              <a:rPr lang="ru-RU" sz="1600" b="1" dirty="0">
                <a:solidFill>
                  <a:srgbClr val="002060"/>
                </a:solidFill>
                <a:latin typeface="Arial" panose="020B0604020202020204" pitchFamily="34" charset="0"/>
                <a:cs typeface="Arial" panose="020B0604020202020204" pitchFamily="34" charset="0"/>
              </a:rPr>
              <a:t>Румынии, Болгарии и Финляндии </a:t>
            </a:r>
            <a:r>
              <a:rPr lang="ru-RU" sz="1600" dirty="0">
                <a:solidFill>
                  <a:srgbClr val="002060"/>
                </a:solidFill>
                <a:latin typeface="Arial" panose="020B0604020202020204" pitchFamily="34" charset="0"/>
                <a:cs typeface="Arial" panose="020B0604020202020204" pitchFamily="34" charset="0"/>
              </a:rPr>
              <a:t>участвовали в боях с фашистами.   </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6A5D90-71A1-D914-4644-10A5AAD9C2BE}"/>
              </a:ext>
            </a:extLst>
          </p:cNvPr>
          <p:cNvSpPr txBox="1"/>
          <p:nvPr/>
        </p:nvSpPr>
        <p:spPr>
          <a:xfrm>
            <a:off x="82170" y="24165"/>
            <a:ext cx="6936258"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Освобождение СССР и Европы от фашизма</a:t>
            </a:r>
          </a:p>
          <a:p>
            <a:r>
              <a:rPr lang="ru-RU" sz="2400" b="1" dirty="0">
                <a:solidFill>
                  <a:srgbClr val="C00000"/>
                </a:solidFill>
                <a:latin typeface="Arial" panose="020B0604020202020204" pitchFamily="34" charset="0"/>
                <a:cs typeface="Arial" panose="020B0604020202020204" pitchFamily="34" charset="0"/>
              </a:rPr>
              <a:t>1944 год</a:t>
            </a:r>
          </a:p>
        </p:txBody>
      </p:sp>
      <p:pic>
        <p:nvPicPr>
          <p:cNvPr id="4098" name="Picture 2" descr="C:\Users\Олга\Documents\Научный полк\Ратникова Н.Т..pn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29" y="2276197"/>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905267" y="2158985"/>
            <a:ext cx="7136104" cy="2062103"/>
          </a:xfrm>
          <a:prstGeom prst="rect">
            <a:avLst/>
          </a:prstGeom>
          <a:ln>
            <a:solidFill>
              <a:srgbClr val="002060"/>
            </a:solidFill>
          </a:ln>
        </p:spPr>
        <p:txBody>
          <a:bodyPr wrap="square">
            <a:spAutoFit/>
          </a:bodyPr>
          <a:lstStyle/>
          <a:p>
            <a:pPr lvl="0"/>
            <a:r>
              <a:rPr lang="ru-RU" sz="1600" dirty="0">
                <a:solidFill>
                  <a:srgbClr val="002060"/>
                </a:solidFill>
                <a:latin typeface="Arial" pitchFamily="34" charset="0"/>
                <a:cs typeface="Arial" pitchFamily="34" charset="0"/>
              </a:rPr>
              <a:t>Начало войны встретила в деревне </a:t>
            </a:r>
            <a:r>
              <a:rPr lang="ru-RU" sz="1600" dirty="0" err="1">
                <a:solidFill>
                  <a:srgbClr val="002060"/>
                </a:solidFill>
                <a:latin typeface="Arial" pitchFamily="34" charset="0"/>
                <a:cs typeface="Arial" pitchFamily="34" charset="0"/>
              </a:rPr>
              <a:t>Якушово</a:t>
            </a:r>
            <a:r>
              <a:rPr lang="ru-RU" sz="1600" dirty="0">
                <a:solidFill>
                  <a:srgbClr val="002060"/>
                </a:solidFill>
                <a:latin typeface="Arial" pitchFamily="34" charset="0"/>
                <a:cs typeface="Arial" pitchFamily="34" charset="0"/>
              </a:rPr>
              <a:t> Ногинского района, работала в колхозе. 8-го апреля 1943 года ушла на фронт по комсомольскому призыву. Была направлена телефонисткой в артиллерийскую часть 374 дивизии </a:t>
            </a:r>
            <a:r>
              <a:rPr lang="ru-RU" sz="1600" dirty="0" err="1">
                <a:solidFill>
                  <a:srgbClr val="002060"/>
                </a:solidFill>
                <a:latin typeface="Arial" pitchFamily="34" charset="0"/>
                <a:cs typeface="Arial" pitchFamily="34" charset="0"/>
              </a:rPr>
              <a:t>Волховского</a:t>
            </a:r>
            <a:r>
              <a:rPr lang="ru-RU" sz="1600" dirty="0">
                <a:solidFill>
                  <a:srgbClr val="002060"/>
                </a:solidFill>
                <a:latin typeface="Arial" pitchFamily="34" charset="0"/>
                <a:cs typeface="Arial" pitchFamily="34" charset="0"/>
              </a:rPr>
              <a:t> фронта, в составе которой прошла с боями путь Новгород–Луга–Псков–Нарва. В 1944 году дивизия вошла в Финляндию, там Нина Трофимовна и встретила День Победы. </a:t>
            </a:r>
            <a:r>
              <a:rPr lang="ru-RU" sz="1600" i="1" dirty="0">
                <a:solidFill>
                  <a:srgbClr val="002060"/>
                </a:solidFill>
                <a:latin typeface="Arial" pitchFamily="34" charset="0"/>
                <a:cs typeface="Arial" pitchFamily="34" charset="0"/>
              </a:rPr>
              <a:t>В ИФТТ РАН работала машинистом насосной установки Отдела главного механика </a:t>
            </a:r>
          </a:p>
        </p:txBody>
      </p:sp>
      <p:sp>
        <p:nvSpPr>
          <p:cNvPr id="10" name="TextBox 9">
            <a:extLst>
              <a:ext uri="{FF2B5EF4-FFF2-40B4-BE49-F238E27FC236}">
                <a16:creationId xmlns:a16="http://schemas.microsoft.com/office/drawing/2014/main" id="{0E561C7D-581A-352E-C4BF-D38F9AD44660}"/>
              </a:ext>
            </a:extLst>
          </p:cNvPr>
          <p:cNvSpPr txBox="1"/>
          <p:nvPr/>
        </p:nvSpPr>
        <p:spPr>
          <a:xfrm>
            <a:off x="102629" y="4872577"/>
            <a:ext cx="6701619" cy="1815882"/>
          </a:xfrm>
          <a:prstGeom prst="rect">
            <a:avLst/>
          </a:prstGeom>
          <a:noFill/>
          <a:ln>
            <a:solidFill>
              <a:srgbClr val="002060"/>
            </a:solidFill>
          </a:ln>
        </p:spPr>
        <p:txBody>
          <a:bodyPr wrap="square">
            <a:spAutoFit/>
          </a:bodyPr>
          <a:lstStyle/>
          <a:p>
            <a:pPr lvl="0" algn="just"/>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22 июня встретил в Симферополе в возрасте 20 лет, будучи на каникулах (учился на физико-математическом факультете). Всем курсом сразу пришли в военкомат. Участвовал в форсировании Днепра, участвовал в освобождении Одессы, Белграда, Софии, Будапешта. Победу встретил в Вене. Войну закончил командиром батареи, демобилизовался в звании капитана.</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Руководитель Патентного отдела ИФТТ РАН. </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Рисунок 11">
            <a:extLst>
              <a:ext uri="{FF2B5EF4-FFF2-40B4-BE49-F238E27FC236}">
                <a16:creationId xmlns:a16="http://schemas.microsoft.com/office/drawing/2014/main" id="{5F7472F2-42D2-3023-793C-D40BF3939B37}"/>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7018428" y="4221088"/>
            <a:ext cx="1738800" cy="2574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3779"/>
    </mc:Choice>
    <mc:Fallback xmlns="">
      <p:transition advTm="23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7178F-4AA8-95E7-73FE-572DFAAC5FB2}"/>
              </a:ext>
            </a:extLst>
          </p:cNvPr>
          <p:cNvSpPr txBox="1"/>
          <p:nvPr/>
        </p:nvSpPr>
        <p:spPr>
          <a:xfrm>
            <a:off x="107504" y="50847"/>
            <a:ext cx="6936258"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Освобождение СССР и Европы от фашизма</a:t>
            </a:r>
          </a:p>
          <a:p>
            <a:r>
              <a:rPr lang="ru-RU" sz="2400" b="1" dirty="0">
                <a:solidFill>
                  <a:srgbClr val="C00000"/>
                </a:solidFill>
                <a:latin typeface="Arial" panose="020B0604020202020204" pitchFamily="34" charset="0"/>
                <a:cs typeface="Arial" panose="020B0604020202020204" pitchFamily="34" charset="0"/>
              </a:rPr>
              <a:t>1944 – 1945 год</a:t>
            </a:r>
          </a:p>
        </p:txBody>
      </p:sp>
      <p:pic>
        <p:nvPicPr>
          <p:cNvPr id="3" name="Picture 4" descr="Помним, гордимся!">
            <a:extLst>
              <a:ext uri="{FF2B5EF4-FFF2-40B4-BE49-F238E27FC236}">
                <a16:creationId xmlns:a16="http://schemas.microsoft.com/office/drawing/2014/main" id="{6F80DFAC-4EED-D328-DBB8-F8A3671429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22A619-855B-104F-2B9B-88F66BCE0CDF}"/>
              </a:ext>
            </a:extLst>
          </p:cNvPr>
          <p:cNvSpPr txBox="1"/>
          <p:nvPr/>
        </p:nvSpPr>
        <p:spPr>
          <a:xfrm>
            <a:off x="121820" y="761121"/>
            <a:ext cx="8832554" cy="923330"/>
          </a:xfrm>
          <a:prstGeom prst="rect">
            <a:avLst/>
          </a:prstGeom>
          <a:noFill/>
        </p:spPr>
        <p:txBody>
          <a:bodyPr wrap="square">
            <a:spAutoFit/>
          </a:bodyPr>
          <a:lstStyle/>
          <a:p>
            <a:pPr marL="0" indent="0" algn="just">
              <a:buNone/>
            </a:pPr>
            <a:r>
              <a:rPr lang="ru-RU" sz="1800" dirty="0">
                <a:solidFill>
                  <a:srgbClr val="002060"/>
                </a:solidFill>
                <a:latin typeface="Arial" panose="020B0604020202020204" pitchFamily="34" charset="0"/>
                <a:cs typeface="Arial" panose="020B0604020202020204" pitchFamily="34" charset="0"/>
              </a:rPr>
              <a:t>В ходе успешных </a:t>
            </a:r>
            <a:r>
              <a:rPr lang="ru-RU" sz="1600" dirty="0">
                <a:solidFill>
                  <a:srgbClr val="002060"/>
                </a:solidFill>
                <a:latin typeface="Arial" panose="020B0604020202020204" pitchFamily="34" charset="0"/>
                <a:cs typeface="Arial" panose="020B0604020202020204" pitchFamily="34" charset="0"/>
              </a:rPr>
              <a:t>наступательных</a:t>
            </a:r>
            <a:r>
              <a:rPr lang="ru-RU" sz="1800" dirty="0">
                <a:solidFill>
                  <a:srgbClr val="002060"/>
                </a:solidFill>
                <a:latin typeface="Arial" panose="020B0604020202020204" pitchFamily="34" charset="0"/>
                <a:cs typeface="Arial" panose="020B0604020202020204" pitchFamily="34" charset="0"/>
              </a:rPr>
              <a:t> операций Советской армией были освобождены </a:t>
            </a:r>
            <a:r>
              <a:rPr lang="ru-RU" sz="1800" b="1" dirty="0">
                <a:solidFill>
                  <a:srgbClr val="002060"/>
                </a:solidFill>
                <a:latin typeface="Arial" panose="020B0604020202020204" pitchFamily="34" charset="0"/>
                <a:cs typeface="Arial" panose="020B0604020202020204" pitchFamily="34" charset="0"/>
              </a:rPr>
              <a:t>Румыния, Польша, Болгария, Югославия, Венгрия, Чехословакия</a:t>
            </a:r>
            <a:r>
              <a:rPr lang="ru-RU" sz="1800" dirty="0">
                <a:solidFill>
                  <a:srgbClr val="002060"/>
                </a:solidFill>
                <a:latin typeface="Arial" panose="020B0604020202020204" pitchFamily="34" charset="0"/>
                <a:cs typeface="Arial" panose="020B0604020202020204" pitchFamily="34" charset="0"/>
              </a:rPr>
              <a:t>, </a:t>
            </a:r>
            <a:r>
              <a:rPr lang="ru-RU" sz="1800" b="1" dirty="0">
                <a:solidFill>
                  <a:srgbClr val="002060"/>
                </a:solidFill>
                <a:latin typeface="Arial" panose="020B0604020202020204" pitchFamily="34" charset="0"/>
                <a:cs typeface="Arial" panose="020B0604020202020204" pitchFamily="34" charset="0"/>
              </a:rPr>
              <a:t>Австрия.</a:t>
            </a:r>
            <a:r>
              <a:rPr lang="ru-RU" sz="1800" dirty="0">
                <a:solidFill>
                  <a:srgbClr val="002060"/>
                </a:solidFill>
                <a:latin typeface="Arial" panose="020B0604020202020204" pitchFamily="34" charset="0"/>
                <a:cs typeface="Arial" panose="020B0604020202020204" pitchFamily="34" charset="0"/>
              </a:rPr>
              <a:t> </a:t>
            </a:r>
          </a:p>
        </p:txBody>
      </p:sp>
      <p:pic>
        <p:nvPicPr>
          <p:cNvPr id="7" name="Рисунок 6">
            <a:extLst>
              <a:ext uri="{FF2B5EF4-FFF2-40B4-BE49-F238E27FC236}">
                <a16:creationId xmlns:a16="http://schemas.microsoft.com/office/drawing/2014/main" id="{B0F7AEAC-BDFC-6ED4-15C5-D59C88A10F4F}"/>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9626" y="1630646"/>
            <a:ext cx="1738800" cy="2574000"/>
          </a:xfrm>
          <a:prstGeom prst="rect">
            <a:avLst/>
          </a:prstGeom>
        </p:spPr>
      </p:pic>
      <p:sp>
        <p:nvSpPr>
          <p:cNvPr id="9" name="TextBox 8">
            <a:extLst>
              <a:ext uri="{FF2B5EF4-FFF2-40B4-BE49-F238E27FC236}">
                <a16:creationId xmlns:a16="http://schemas.microsoft.com/office/drawing/2014/main" id="{9BA86E14-4909-B71C-43A9-7DBA31C09678}"/>
              </a:ext>
            </a:extLst>
          </p:cNvPr>
          <p:cNvSpPr txBox="1"/>
          <p:nvPr/>
        </p:nvSpPr>
        <p:spPr>
          <a:xfrm>
            <a:off x="1996232" y="1794261"/>
            <a:ext cx="7062018" cy="2246769"/>
          </a:xfrm>
          <a:prstGeom prst="rect">
            <a:avLst/>
          </a:prstGeom>
          <a:noFill/>
          <a:ln>
            <a:solidFill>
              <a:srgbClr val="002060"/>
            </a:solidFill>
          </a:ln>
        </p:spPr>
        <p:txBody>
          <a:bodyPr wrap="square">
            <a:spAutoFit/>
          </a:bodyPr>
          <a:lstStyle/>
          <a:p>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Служил автоматчиком мотоциклетного батальона в рядах 6-го гвардейского танкового </a:t>
            </a:r>
            <a:r>
              <a:rPr lang="ru-RU" sz="14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Киевско</a:t>
            </a: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-Берлинского ордена Ленина Краснознаменного ордена Суворова и Богдана Хмельницкого корпуса. Участник боев по освобождению Харькова, Орла, Курска, Киева, Житомира, Львова, городов Польши и Чехословакии. Штурмовал Берлин, освобождал Прагу. Награжден Медалью «За отвагу», Орденом Красной Звезды; Медалью «За победу над Германией в Великой Отечественной войне 1941–1945 гг.»; Медалью «За взятие Берлина»; Медалью «За освобождение Праги», Медалью «За боевые заслуги». </a:t>
            </a:r>
            <a:r>
              <a:rPr lang="ru-RU" sz="14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ИФТТ РАН работал старшим техником Отдела главного энергетика, организатор профсоюзной деятельности в ИФТТ РАН.</a:t>
            </a:r>
            <a:endParaRPr lang="ru-RU" sz="1400" i="1" dirty="0">
              <a:solidFill>
                <a:srgbClr val="002060"/>
              </a:solidFill>
              <a:latin typeface="Arial" panose="020B0604020202020204" pitchFamily="34" charset="0"/>
              <a:cs typeface="Arial" panose="020B0604020202020204" pitchFamily="34" charset="0"/>
            </a:endParaRPr>
          </a:p>
        </p:txBody>
      </p:sp>
      <p:pic>
        <p:nvPicPr>
          <p:cNvPr id="12" name="Рисунок 11">
            <a:extLst>
              <a:ext uri="{FF2B5EF4-FFF2-40B4-BE49-F238E27FC236}">
                <a16:creationId xmlns:a16="http://schemas.microsoft.com/office/drawing/2014/main" id="{64DB112E-C04C-0D94-AFD7-2203628C9179}"/>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87459" y="4249260"/>
            <a:ext cx="1738800" cy="2574000"/>
          </a:xfrm>
          <a:prstGeom prst="rect">
            <a:avLst/>
          </a:prstGeom>
        </p:spPr>
      </p:pic>
      <p:sp>
        <p:nvSpPr>
          <p:cNvPr id="14" name="TextBox 13">
            <a:extLst>
              <a:ext uri="{FF2B5EF4-FFF2-40B4-BE49-F238E27FC236}">
                <a16:creationId xmlns:a16="http://schemas.microsoft.com/office/drawing/2014/main" id="{279E6B3C-5B7E-DF50-3071-AD492F0DE03E}"/>
              </a:ext>
            </a:extLst>
          </p:cNvPr>
          <p:cNvSpPr txBox="1"/>
          <p:nvPr/>
        </p:nvSpPr>
        <p:spPr>
          <a:xfrm>
            <a:off x="1996232" y="4674726"/>
            <a:ext cx="6958142" cy="997645"/>
          </a:xfrm>
          <a:prstGeom prst="rect">
            <a:avLst/>
          </a:prstGeom>
          <a:noFill/>
          <a:ln>
            <a:solidFill>
              <a:srgbClr val="002060"/>
            </a:solidFill>
          </a:ln>
        </p:spPr>
        <p:txBody>
          <a:bodyPr wrap="square">
            <a:spAutoFit/>
          </a:bodyPr>
          <a:lstStyle/>
          <a:p>
            <a:pPr lvl="0" algn="just">
              <a:lnSpc>
                <a:spcPct val="107000"/>
              </a:lnSpc>
              <a:spcAft>
                <a:spcPts val="300"/>
              </a:spcAft>
            </a:pP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Боевой путь начал в 1944 году юнгой на Балтийском флоте. После окончания Великой Отечественной войны продолжил службу в рядах Военно-морского флота СССР. Демобилизовался в звании капитана первого ранга.</a:t>
            </a:r>
            <a:r>
              <a:rPr lang="ru-RU" sz="14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400" i="1" kern="100"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в должности заместителя начальника опытного производства</a:t>
            </a:r>
            <a:r>
              <a:rPr lang="ru-RU" sz="1400" kern="1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191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Помним, гордимся!">
            <a:extLst>
              <a:ext uri="{FF2B5EF4-FFF2-40B4-BE49-F238E27FC236}">
                <a16:creationId xmlns:a16="http://schemas.microsoft.com/office/drawing/2014/main" id="{7BD9640C-0E4E-45D7-BCE5-A5EA80275A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80-летие со дня окончания Битвы за Кавказ | Кавказский государственный  природный биосферный заповедник имени Х.Г.Шапошникова">
            <a:extLst>
              <a:ext uri="{FF2B5EF4-FFF2-40B4-BE49-F238E27FC236}">
                <a16:creationId xmlns:a16="http://schemas.microsoft.com/office/drawing/2014/main" id="{F66163C3-2D44-CC51-32D1-A6C8EA52C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2" y="4530120"/>
            <a:ext cx="2691383" cy="1800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B264F1-37FF-7AEB-1271-8C30B305A293}"/>
              </a:ext>
            </a:extLst>
          </p:cNvPr>
          <p:cNvSpPr txBox="1"/>
          <p:nvPr/>
        </p:nvSpPr>
        <p:spPr>
          <a:xfrm>
            <a:off x="0" y="836712"/>
            <a:ext cx="9036496" cy="1077218"/>
          </a:xfrm>
          <a:prstGeom prst="rect">
            <a:avLst/>
          </a:prstGeom>
          <a:noFill/>
        </p:spPr>
        <p:txBody>
          <a:bodyPr wrap="square">
            <a:spAutoFit/>
          </a:bodyPr>
          <a:lstStyle/>
          <a:p>
            <a:r>
              <a:rPr lang="ru-RU" sz="1600" b="0" i="0" dirty="0">
                <a:solidFill>
                  <a:srgbClr val="002060"/>
                </a:solidFill>
                <a:effectLst/>
                <a:latin typeface="Arial" panose="020B0604020202020204" pitchFamily="34" charset="0"/>
                <a:cs typeface="Arial" panose="020B0604020202020204" pitchFamily="34" charset="0"/>
              </a:rPr>
              <a:t>Битва за Кавказ </a:t>
            </a:r>
            <a:r>
              <a:rPr lang="ru-RU" sz="1600" i="0" dirty="0">
                <a:solidFill>
                  <a:srgbClr val="002060"/>
                </a:solidFill>
                <a:effectLst/>
                <a:latin typeface="Arial" panose="020B0604020202020204" pitchFamily="34" charset="0"/>
                <a:cs typeface="Arial" panose="020B0604020202020204" pitchFamily="34" charset="0"/>
              </a:rPr>
              <a:t>продолжалась </a:t>
            </a:r>
            <a:r>
              <a:rPr lang="ru-RU" sz="1600" b="1" i="0" dirty="0">
                <a:solidFill>
                  <a:srgbClr val="C00000"/>
                </a:solidFill>
                <a:effectLst/>
                <a:latin typeface="Arial" panose="020B0604020202020204" pitchFamily="34" charset="0"/>
                <a:cs typeface="Arial" panose="020B0604020202020204" pitchFamily="34" charset="0"/>
              </a:rPr>
              <a:t>442</a:t>
            </a:r>
            <a:r>
              <a:rPr lang="ru-RU" sz="1600" i="0" dirty="0">
                <a:solidFill>
                  <a:srgbClr val="002060"/>
                </a:solidFill>
                <a:effectLst/>
                <a:latin typeface="Arial" panose="020B0604020202020204" pitchFamily="34" charset="0"/>
                <a:cs typeface="Arial" panose="020B0604020202020204" pitchFamily="34" charset="0"/>
              </a:rPr>
              <a:t> дня. </a:t>
            </a:r>
            <a:r>
              <a:rPr lang="ru-RU" sz="1600" b="0" i="0" dirty="0">
                <a:solidFill>
                  <a:srgbClr val="002060"/>
                </a:solidFill>
                <a:effectLst/>
                <a:latin typeface="Arial" panose="020B0604020202020204" pitchFamily="34" charset="0"/>
                <a:cs typeface="Arial" panose="020B0604020202020204" pitchFamily="34" charset="0"/>
              </a:rPr>
              <a:t>Бои шли на фронте протянувшимся от Новороссийска до Моздока. Нацистским войскам не удалось захватить главные советские нефтяные месторождения, враг не получил ресурсов, необходимых ему для ведения дальнейшей наступательной войны. </a:t>
            </a:r>
            <a:endParaRPr lang="ru-RU" sz="1600"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9E6D73-C028-29A8-A077-AD94CF10BDD3}"/>
              </a:ext>
            </a:extLst>
          </p:cNvPr>
          <p:cNvSpPr txBox="1"/>
          <p:nvPr/>
        </p:nvSpPr>
        <p:spPr>
          <a:xfrm>
            <a:off x="107504" y="64122"/>
            <a:ext cx="4797595"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Битва за Кавказ</a:t>
            </a:r>
          </a:p>
          <a:p>
            <a:r>
              <a:rPr lang="ru-RU" sz="2400" b="1" dirty="0">
                <a:solidFill>
                  <a:srgbClr val="C00000"/>
                </a:solidFill>
                <a:latin typeface="Arial" panose="020B0604020202020204" pitchFamily="34" charset="0"/>
                <a:cs typeface="Arial" panose="020B0604020202020204" pitchFamily="34" charset="0"/>
              </a:rPr>
              <a:t>25 июля 1942 – 9 октября 1943</a:t>
            </a:r>
          </a:p>
        </p:txBody>
      </p:sp>
      <p:pic>
        <p:nvPicPr>
          <p:cNvPr id="10" name="Рисунок 9">
            <a:extLst>
              <a:ext uri="{FF2B5EF4-FFF2-40B4-BE49-F238E27FC236}">
                <a16:creationId xmlns:a16="http://schemas.microsoft.com/office/drawing/2014/main" id="{761C3886-6F13-C62E-89B8-816AE7A88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917805"/>
            <a:ext cx="1687935" cy="2574000"/>
          </a:xfrm>
          <a:prstGeom prst="rect">
            <a:avLst/>
          </a:prstGeom>
        </p:spPr>
      </p:pic>
      <p:sp>
        <p:nvSpPr>
          <p:cNvPr id="12" name="TextBox 11">
            <a:extLst>
              <a:ext uri="{FF2B5EF4-FFF2-40B4-BE49-F238E27FC236}">
                <a16:creationId xmlns:a16="http://schemas.microsoft.com/office/drawing/2014/main" id="{9CEDD66D-749D-4559-1644-00672AB74185}"/>
              </a:ext>
            </a:extLst>
          </p:cNvPr>
          <p:cNvSpPr txBox="1"/>
          <p:nvPr/>
        </p:nvSpPr>
        <p:spPr>
          <a:xfrm>
            <a:off x="1795439" y="1840499"/>
            <a:ext cx="7241057" cy="1815882"/>
          </a:xfrm>
          <a:prstGeom prst="rect">
            <a:avLst/>
          </a:prstGeom>
          <a:noFill/>
          <a:ln>
            <a:solidFill>
              <a:srgbClr val="002060"/>
            </a:solidFill>
          </a:ln>
        </p:spPr>
        <p:txBody>
          <a:bodyPr wrap="square">
            <a:spAutoFit/>
          </a:bodyPr>
          <a:lstStyle/>
          <a:p>
            <a:pPr algn="just"/>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Известие о начале войны получил ночью 22-го июня от секретаря комсомольской организации. В 6-00 утра был в военкомате города Еревана, попросил направление в Сухумское военно-пехотное училище. Воевал на Кавказе с частями немецкой дивизией «Эдельвейс». После ранения служил в Закавказском военном округе, обучал пополнение. В 1947 году демобилизовался из армии, после чего до 1958 года работал в органах </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Госбезопасности.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Начальник Первого отдела ИФТТ РАН. </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D7A691E8-E467-10E9-67F7-825B0994D0C3}"/>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102525" y="3657061"/>
            <a:ext cx="1753200" cy="2574000"/>
          </a:xfrm>
          <a:prstGeom prst="rect">
            <a:avLst/>
          </a:prstGeom>
        </p:spPr>
      </p:pic>
      <p:pic>
        <p:nvPicPr>
          <p:cNvPr id="16" name="Рисунок 15">
            <a:extLst>
              <a:ext uri="{FF2B5EF4-FFF2-40B4-BE49-F238E27FC236}">
                <a16:creationId xmlns:a16="http://schemas.microsoft.com/office/drawing/2014/main" id="{3C3223A4-B7CE-37B0-BBD3-51B1B7AC1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136" y="3673239"/>
            <a:ext cx="2574000" cy="2574000"/>
          </a:xfrm>
          <a:prstGeom prst="rect">
            <a:avLst/>
          </a:prstGeom>
        </p:spPr>
      </p:pic>
      <p:sp>
        <p:nvSpPr>
          <p:cNvPr id="18" name="TextBox 17">
            <a:extLst>
              <a:ext uri="{FF2B5EF4-FFF2-40B4-BE49-F238E27FC236}">
                <a16:creationId xmlns:a16="http://schemas.microsoft.com/office/drawing/2014/main" id="{E3CF7A18-D5F0-CCFC-70D5-174E97D85816}"/>
              </a:ext>
            </a:extLst>
          </p:cNvPr>
          <p:cNvSpPr txBox="1"/>
          <p:nvPr/>
        </p:nvSpPr>
        <p:spPr>
          <a:xfrm>
            <a:off x="2741165" y="6221012"/>
            <a:ext cx="2448272" cy="523220"/>
          </a:xfrm>
          <a:prstGeom prst="rect">
            <a:avLst/>
          </a:prstGeom>
          <a:noFill/>
          <a:ln>
            <a:noFill/>
          </a:ln>
        </p:spPr>
        <p:txBody>
          <a:bodyPr wrap="square">
            <a:spAutoFit/>
          </a:bodyPr>
          <a:lstStyle/>
          <a:p>
            <a:pPr algn="ctr"/>
            <a:r>
              <a:rPr lang="ru-RU" sz="1400" dirty="0">
                <a:solidFill>
                  <a:srgbClr val="002060"/>
                </a:solidFill>
                <a:latin typeface="Arial" panose="020B0604020202020204" pitchFamily="34" charset="0"/>
                <a:ea typeface="Calibri" panose="020F0502020204030204" pitchFamily="34" charset="0"/>
                <a:cs typeface="Arial" panose="020B0604020202020204" pitchFamily="34" charset="0"/>
              </a:rPr>
              <a:t>С</a:t>
            </a: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отрудник газовой службы ИФТТ РАН</a:t>
            </a:r>
            <a:endParaRPr lang="ru-RU" sz="1400"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10DC164-BB68-FC90-6A6D-35A30AC05E97}"/>
              </a:ext>
            </a:extLst>
          </p:cNvPr>
          <p:cNvSpPr txBox="1"/>
          <p:nvPr/>
        </p:nvSpPr>
        <p:spPr>
          <a:xfrm>
            <a:off x="5164876" y="6231061"/>
            <a:ext cx="3871620" cy="338554"/>
          </a:xfrm>
          <a:prstGeom prst="rect">
            <a:avLst/>
          </a:prstGeom>
          <a:noFill/>
        </p:spPr>
        <p:txBody>
          <a:bodyPr wrap="square">
            <a:spAutoFit/>
          </a:bodyPr>
          <a:lstStyle/>
          <a:p>
            <a:r>
              <a:rPr lang="ru-RU" sz="1600" dirty="0">
                <a:solidFill>
                  <a:srgbClr val="002060"/>
                </a:solidFill>
                <a:latin typeface="Arial" panose="020B0604020202020204" pitchFamily="34" charset="0"/>
                <a:ea typeface="Calibri" panose="020F0502020204030204" pitchFamily="34" charset="0"/>
                <a:cs typeface="Arial" panose="020B0604020202020204" pitchFamily="34" charset="0"/>
              </a:rPr>
              <a:t>Н</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ачальник отдела кадров ИФТТ РАН</a:t>
            </a:r>
            <a:endParaRPr lang="ru-RU"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311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07504" y="980728"/>
            <a:ext cx="8928992" cy="881845"/>
          </a:xfrm>
        </p:spPr>
        <p:txBody>
          <a:bodyPr>
            <a:normAutofit/>
          </a:bodyPr>
          <a:lstStyle/>
          <a:p>
            <a:pPr marL="0" indent="0" algn="just">
              <a:buNone/>
            </a:pPr>
            <a:r>
              <a:rPr lang="ru-RU" sz="1600" dirty="0">
                <a:solidFill>
                  <a:srgbClr val="002060"/>
                </a:solidFill>
                <a:latin typeface="Arial" panose="020B0604020202020204" pitchFamily="34" charset="0"/>
                <a:cs typeface="Arial" panose="020B0604020202020204" pitchFamily="34" charset="0"/>
              </a:rPr>
              <a:t>В начале апреля советские войска полностью освободили от фашистов всю территорию </a:t>
            </a:r>
            <a:r>
              <a:rPr lang="ru-RU" sz="1600" b="1" dirty="0">
                <a:solidFill>
                  <a:srgbClr val="002060"/>
                </a:solidFill>
                <a:latin typeface="Arial" panose="020B0604020202020204" pitchFamily="34" charset="0"/>
                <a:cs typeface="Arial" panose="020B0604020202020204" pitchFamily="34" charset="0"/>
              </a:rPr>
              <a:t>Венгрии</a:t>
            </a:r>
            <a:r>
              <a:rPr lang="ru-RU" sz="1600" dirty="0">
                <a:solidFill>
                  <a:srgbClr val="002060"/>
                </a:solidFill>
                <a:latin typeface="Arial" panose="020B0604020202020204" pitchFamily="34" charset="0"/>
                <a:cs typeface="Arial" panose="020B0604020202020204" pitchFamily="34" charset="0"/>
              </a:rPr>
              <a:t>, </a:t>
            </a:r>
            <a:r>
              <a:rPr lang="ru-RU" sz="1600" b="1" dirty="0">
                <a:solidFill>
                  <a:srgbClr val="002060"/>
                </a:solidFill>
                <a:latin typeface="Arial" panose="020B0604020202020204" pitchFamily="34" charset="0"/>
                <a:cs typeface="Arial" panose="020B0604020202020204" pitchFamily="34" charset="0"/>
              </a:rPr>
              <a:t>Польши</a:t>
            </a:r>
            <a:r>
              <a:rPr lang="ru-RU" sz="1600" dirty="0">
                <a:solidFill>
                  <a:srgbClr val="002060"/>
                </a:solidFill>
                <a:latin typeface="Arial" panose="020B0604020202020204" pitchFamily="34" charset="0"/>
                <a:cs typeface="Arial" panose="020B0604020202020204" pitchFamily="34" charset="0"/>
              </a:rPr>
              <a:t> и </a:t>
            </a:r>
            <a:r>
              <a:rPr lang="ru-RU" sz="1600" b="1" dirty="0">
                <a:solidFill>
                  <a:srgbClr val="002060"/>
                </a:solidFill>
                <a:latin typeface="Arial" panose="020B0604020202020204" pitchFamily="34" charset="0"/>
                <a:cs typeface="Arial" panose="020B0604020202020204" pitchFamily="34" charset="0"/>
              </a:rPr>
              <a:t>Восточной Пруссии</a:t>
            </a:r>
            <a:r>
              <a:rPr lang="ru-RU" sz="1600" dirty="0">
                <a:solidFill>
                  <a:srgbClr val="002060"/>
                </a:solidFill>
                <a:latin typeface="Arial" panose="020B0604020202020204" pitchFamily="34" charset="0"/>
                <a:cs typeface="Arial" panose="020B0604020202020204" pitchFamily="34" charset="0"/>
              </a:rPr>
              <a:t>. </a:t>
            </a:r>
            <a:r>
              <a:rPr lang="ru-RU" sz="1600" b="1" dirty="0">
                <a:solidFill>
                  <a:srgbClr val="002060"/>
                </a:solidFill>
                <a:latin typeface="Arial" panose="020B0604020202020204" pitchFamily="34" charset="0"/>
                <a:cs typeface="Arial" panose="020B0604020202020204" pitchFamily="34" charset="0"/>
              </a:rPr>
              <a:t>25 апреля </a:t>
            </a:r>
            <a:r>
              <a:rPr lang="ru-RU" sz="1600" dirty="0">
                <a:solidFill>
                  <a:srgbClr val="002060"/>
                </a:solidFill>
                <a:latin typeface="Arial" panose="020B0604020202020204" pitchFamily="34" charset="0"/>
                <a:cs typeface="Arial" panose="020B0604020202020204" pitchFamily="34" charset="0"/>
              </a:rPr>
              <a:t>на Эльбе </a:t>
            </a:r>
            <a:r>
              <a:rPr sz="1600" dirty="0">
                <a:solidFill>
                  <a:srgbClr val="002060"/>
                </a:solidFill>
                <a:latin typeface="Arial" panose="020B0604020202020204" pitchFamily="34" charset="0"/>
                <a:cs typeface="Arial" panose="020B0604020202020204" pitchFamily="34" charset="0"/>
                <a:sym typeface="+mn-ea"/>
              </a:rPr>
              <a:t>советские войска соединились с войсками </a:t>
            </a:r>
            <a:r>
              <a:rPr lang="ru-RU" sz="1600" dirty="0">
                <a:solidFill>
                  <a:srgbClr val="002060"/>
                </a:solidFill>
                <a:latin typeface="Arial" panose="020B0604020202020204" pitchFamily="34" charset="0"/>
                <a:cs typeface="Arial" panose="020B0604020202020204" pitchFamily="34" charset="0"/>
              </a:rPr>
              <a:t>союзников.</a:t>
            </a:r>
          </a:p>
          <a:p>
            <a:pPr marL="0" indent="0">
              <a:buNone/>
            </a:pPr>
            <a:endParaRPr lang="ru-RU" sz="1600" dirty="0">
              <a:solidFill>
                <a:srgbClr val="002060"/>
              </a:solidFill>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7D9830-50EF-024B-C76D-F4C316E69DCB}"/>
              </a:ext>
            </a:extLst>
          </p:cNvPr>
          <p:cNvSpPr txBox="1"/>
          <p:nvPr/>
        </p:nvSpPr>
        <p:spPr>
          <a:xfrm>
            <a:off x="9645" y="73967"/>
            <a:ext cx="4594463" cy="830997"/>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Окончание войны в Европе. </a:t>
            </a:r>
          </a:p>
          <a:p>
            <a:r>
              <a:rPr lang="ru-RU" sz="2400" b="1" dirty="0">
                <a:solidFill>
                  <a:srgbClr val="C00000"/>
                </a:solidFill>
                <a:latin typeface="Arial" panose="020B0604020202020204" pitchFamily="34" charset="0"/>
                <a:cs typeface="Arial" panose="020B0604020202020204" pitchFamily="34" charset="0"/>
              </a:rPr>
              <a:t>Победный 1945 год</a:t>
            </a:r>
          </a:p>
        </p:txBody>
      </p:sp>
      <p:sp>
        <p:nvSpPr>
          <p:cNvPr id="7" name="TextBox 6">
            <a:extLst>
              <a:ext uri="{FF2B5EF4-FFF2-40B4-BE49-F238E27FC236}">
                <a16:creationId xmlns:a16="http://schemas.microsoft.com/office/drawing/2014/main" id="{F8590082-D12F-DC77-6218-CB95A98E7AA6}"/>
              </a:ext>
            </a:extLst>
          </p:cNvPr>
          <p:cNvSpPr txBox="1"/>
          <p:nvPr/>
        </p:nvSpPr>
        <p:spPr>
          <a:xfrm>
            <a:off x="1896737" y="1961457"/>
            <a:ext cx="7067752" cy="2308324"/>
          </a:xfrm>
          <a:prstGeom prst="rect">
            <a:avLst/>
          </a:prstGeom>
          <a:noFill/>
          <a:ln>
            <a:solidFill>
              <a:srgbClr val="002060"/>
            </a:solidFill>
          </a:ln>
        </p:spPr>
        <p:txBody>
          <a:bodyPr wrap="square">
            <a:spAutoFit/>
          </a:bodyPr>
          <a:lstStyle/>
          <a:p>
            <a:pPr algn="just">
              <a:buNone/>
            </a:pP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Уроженец с. Стромынь Московской области. После окончания 8-го класса в ноябре 1943 года был призван в армию, в боевых действиях участвовал с мая 1944 года по май 1945 года в составе 1345 зенитно-артиллерийского полка 2-й гвардейской артиллерийской дивизии 3-го Белорусского фронта. Участник боев за взятие Кёнигсберга и Берлина. Награжден орденом Отечественной войны 2-й степени, медалями «За боевые заслуги», «За взятие Кёнигсберга», «За взятие Берлина», «За победу над Германией», юбилейными медалями. </a:t>
            </a:r>
            <a:r>
              <a:rPr lang="ru-RU" sz="1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Работал в АХО ИФТТ РАН. </a:t>
            </a:r>
            <a:endParaRPr lang="ru-RU" sz="1600" i="1" dirty="0">
              <a:solidFill>
                <a:srgbClr val="002060"/>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64D6D4CA-0608-79BA-D0DA-8DC57FE91D11}"/>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07504" y="1862573"/>
            <a:ext cx="1738800" cy="2685671"/>
          </a:xfrm>
          <a:prstGeom prst="rect">
            <a:avLst/>
          </a:prstGeom>
        </p:spPr>
      </p:pic>
      <p:pic>
        <p:nvPicPr>
          <p:cNvPr id="11266" name="Picture 2" descr="В Калининграде отмечают 67-ю годовщину взятия Кенигсберга - ОФИЦЕРЫ РОССИИ">
            <a:extLst>
              <a:ext uri="{FF2B5EF4-FFF2-40B4-BE49-F238E27FC236}">
                <a16:creationId xmlns:a16="http://schemas.microsoft.com/office/drawing/2014/main" id="{40CB69E5-400A-8E13-D26E-AD79F89EAD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83"/>
          <a:stretch/>
        </p:blipFill>
        <p:spPr bwMode="auto">
          <a:xfrm>
            <a:off x="3264095" y="4682653"/>
            <a:ext cx="3263041" cy="206259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Штурм Кенигсберга: цитадель прусского милитаризма пала за четверо суток -  Ритм Евразии">
            <a:extLst>
              <a:ext uri="{FF2B5EF4-FFF2-40B4-BE49-F238E27FC236}">
                <a16:creationId xmlns:a16="http://schemas.microsoft.com/office/drawing/2014/main" id="{D0ACFBC7-CD54-C0E9-91DE-FE1A1CCE5F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13" r="-1"/>
          <a:stretch/>
        </p:blipFill>
        <p:spPr bwMode="auto">
          <a:xfrm>
            <a:off x="118943" y="4682653"/>
            <a:ext cx="3145152" cy="20625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Сегодня в честь годовщины окончания штурма Кёнигсберга над башней Дона, где  сейчас размещён Музей янтаря, поднимут Красное знамя — Вести-Калининград">
            <a:extLst>
              <a:ext uri="{FF2B5EF4-FFF2-40B4-BE49-F238E27FC236}">
                <a16:creationId xmlns:a16="http://schemas.microsoft.com/office/drawing/2014/main" id="{F02398BF-329E-BA54-17B7-03EBDEB102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453" r="11854"/>
          <a:stretch/>
        </p:blipFill>
        <p:spPr bwMode="auto">
          <a:xfrm>
            <a:off x="6519331" y="4682947"/>
            <a:ext cx="2528161" cy="20625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3801"/>
    </mc:Choice>
    <mc:Fallback xmlns="">
      <p:transition advTm="23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987824" y="1556792"/>
            <a:ext cx="6086252" cy="2952328"/>
          </a:xfrm>
        </p:spPr>
        <p:txBody>
          <a:bodyPr>
            <a:normAutofit/>
          </a:bodyPr>
          <a:lstStyle/>
          <a:p>
            <a:pPr marL="0" lvl="0" indent="0" algn="ctr">
              <a:buNone/>
            </a:pPr>
            <a:r>
              <a:rPr sz="2400" b="1" dirty="0">
                <a:solidFill>
                  <a:srgbClr val="002060"/>
                </a:solidFill>
                <a:latin typeface="Arial" panose="020B0604020202020204" pitchFamily="34" charset="0"/>
                <a:cs typeface="Arial" panose="020B0604020202020204" pitchFamily="34" charset="0"/>
              </a:rPr>
              <a:t>22</a:t>
            </a:r>
            <a:r>
              <a:rPr sz="2400" dirty="0">
                <a:solidFill>
                  <a:srgbClr val="002060"/>
                </a:solidFill>
                <a:latin typeface="Arial" panose="020B0604020202020204" pitchFamily="34" charset="0"/>
                <a:cs typeface="Arial" panose="020B0604020202020204" pitchFamily="34" charset="0"/>
              </a:rPr>
              <a:t> июня </a:t>
            </a:r>
            <a:r>
              <a:rPr sz="2400" b="1" dirty="0">
                <a:solidFill>
                  <a:srgbClr val="002060"/>
                </a:solidFill>
                <a:latin typeface="Arial" panose="020B0604020202020204" pitchFamily="34" charset="0"/>
                <a:cs typeface="Arial" panose="020B0604020202020204" pitchFamily="34" charset="0"/>
              </a:rPr>
              <a:t>1941</a:t>
            </a:r>
            <a:r>
              <a:rPr sz="2400" dirty="0">
                <a:solidFill>
                  <a:srgbClr val="002060"/>
                </a:solidFill>
                <a:latin typeface="Arial" panose="020B0604020202020204" pitchFamily="34" charset="0"/>
                <a:cs typeface="Arial" panose="020B0604020202020204" pitchFamily="34" charset="0"/>
              </a:rPr>
              <a:t> года в </a:t>
            </a:r>
            <a:r>
              <a:rPr sz="2400" b="1" dirty="0">
                <a:solidFill>
                  <a:srgbClr val="002060"/>
                </a:solidFill>
                <a:latin typeface="Arial" panose="020B0604020202020204" pitchFamily="34" charset="0"/>
                <a:cs typeface="Arial" panose="020B0604020202020204" pitchFamily="34" charset="0"/>
              </a:rPr>
              <a:t>4</a:t>
            </a:r>
            <a:r>
              <a:rPr sz="2400" dirty="0">
                <a:solidFill>
                  <a:srgbClr val="002060"/>
                </a:solidFill>
                <a:latin typeface="Arial" panose="020B0604020202020204" pitchFamily="34" charset="0"/>
                <a:cs typeface="Arial" panose="020B0604020202020204" pitchFamily="34" charset="0"/>
              </a:rPr>
              <a:t> часа утра без объявления войны войска </a:t>
            </a:r>
            <a:r>
              <a:rPr sz="2400" dirty="0" err="1">
                <a:solidFill>
                  <a:srgbClr val="002060"/>
                </a:solidFill>
                <a:latin typeface="Arial" panose="020B0604020202020204" pitchFamily="34" charset="0"/>
                <a:cs typeface="Arial" panose="020B0604020202020204" pitchFamily="34" charset="0"/>
              </a:rPr>
              <a:t>фашистской</a:t>
            </a:r>
            <a:r>
              <a:rPr sz="2400" dirty="0">
                <a:solidFill>
                  <a:srgbClr val="002060"/>
                </a:solidFill>
                <a:latin typeface="Arial" panose="020B0604020202020204" pitchFamily="34" charset="0"/>
                <a:cs typeface="Arial" panose="020B0604020202020204" pitchFamily="34" charset="0"/>
              </a:rPr>
              <a:t> </a:t>
            </a:r>
            <a:r>
              <a:rPr sz="2400" dirty="0" err="1">
                <a:solidFill>
                  <a:srgbClr val="002060"/>
                </a:solidFill>
                <a:latin typeface="Arial" panose="020B0604020202020204" pitchFamily="34" charset="0"/>
                <a:cs typeface="Arial" panose="020B0604020202020204" pitchFamily="34" charset="0"/>
              </a:rPr>
              <a:t>Германии</a:t>
            </a:r>
            <a:r>
              <a:rPr sz="2400" dirty="0">
                <a:solidFill>
                  <a:srgbClr val="002060"/>
                </a:solidFill>
                <a:latin typeface="Arial" panose="020B0604020202020204" pitchFamily="34" charset="0"/>
                <a:cs typeface="Arial" panose="020B0604020202020204" pitchFamily="34" charset="0"/>
              </a:rPr>
              <a:t> вторглись на территорию СССР. </a:t>
            </a:r>
          </a:p>
          <a:p>
            <a:pPr marL="0" lvl="0" indent="0" algn="ctr">
              <a:buNone/>
            </a:pPr>
            <a:r>
              <a:rPr sz="2400" dirty="0">
                <a:solidFill>
                  <a:srgbClr val="002060"/>
                </a:solidFill>
                <a:latin typeface="Arial" panose="020B0604020202020204" pitchFamily="34" charset="0"/>
                <a:cs typeface="Arial" panose="020B0604020202020204" pitchFamily="34" charset="0"/>
              </a:rPr>
              <a:t>Началась </a:t>
            </a:r>
            <a:r>
              <a:rPr sz="2400" b="1" dirty="0">
                <a:solidFill>
                  <a:srgbClr val="C00000"/>
                </a:solidFill>
                <a:latin typeface="Arial" panose="020B0604020202020204" pitchFamily="34" charset="0"/>
                <a:cs typeface="Arial" panose="020B0604020202020204" pitchFamily="34" charset="0"/>
              </a:rPr>
              <a:t>Великая Отечественная война</a:t>
            </a:r>
            <a:r>
              <a:rPr sz="2400" b="1"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советского народа против немецких захватчиков.</a:t>
            </a:r>
            <a:endParaRPr lang="ru-RU" sz="2400" b="1" dirty="0">
              <a:solidFill>
                <a:srgbClr val="002060"/>
              </a:solidFill>
              <a:latin typeface="Arial" panose="020B0604020202020204" pitchFamily="34" charset="0"/>
              <a:cs typeface="Arial" panose="020B0604020202020204" pitchFamily="34" charset="0"/>
            </a:endParaRPr>
          </a:p>
          <a:p>
            <a:endParaRPr lang="ru-RU" sz="2400" dirty="0"/>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Родина-мать зовёт! — Википедия">
            <a:extLst>
              <a:ext uri="{FF2B5EF4-FFF2-40B4-BE49-F238E27FC236}">
                <a16:creationId xmlns:a16="http://schemas.microsoft.com/office/drawing/2014/main" id="{11A69CE5-BDCA-D2C6-1F4B-04F0FB8BC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2656"/>
            <a:ext cx="3074722" cy="44644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2109"/>
    </mc:Choice>
    <mc:Fallback xmlns="">
      <p:transition advTm="12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07504" y="1027852"/>
            <a:ext cx="4492377" cy="547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86979"/>
            <a:ext cx="7164288" cy="707886"/>
          </a:xfrm>
          <a:prstGeom prst="rect">
            <a:avLst/>
          </a:prstGeom>
        </p:spPr>
        <p:txBody>
          <a:bodyPr wrap="square">
            <a:spAutoFit/>
          </a:bodyPr>
          <a:lstStyle/>
          <a:p>
            <a:pPr algn="ctr"/>
            <a:r>
              <a:rPr lang="ru-RU" sz="2000" b="1" dirty="0">
                <a:solidFill>
                  <a:srgbClr val="002060"/>
                </a:solidFill>
                <a:latin typeface="Arial" panose="020B0604020202020204" pitchFamily="34" charset="0"/>
                <a:cs typeface="Arial" panose="020B0604020202020204" pitchFamily="34" charset="0"/>
              </a:rPr>
              <a:t>Берлинская операция и завершающий этап войны: </a:t>
            </a:r>
          </a:p>
          <a:p>
            <a:pPr algn="ctr"/>
            <a:r>
              <a:rPr lang="ru-RU" sz="2000" b="1" dirty="0">
                <a:solidFill>
                  <a:srgbClr val="FF0000"/>
                </a:solidFill>
                <a:latin typeface="Arial" panose="020B0604020202020204" pitchFamily="34" charset="0"/>
                <a:cs typeface="Arial" panose="020B0604020202020204" pitchFamily="34" charset="0"/>
              </a:rPr>
              <a:t>14 апреля – 2 мая 1945 года</a:t>
            </a:r>
          </a:p>
        </p:txBody>
      </p:sp>
      <p:pic>
        <p:nvPicPr>
          <p:cNvPr id="5"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1702125"/>
            <a:ext cx="4392488" cy="4801314"/>
          </a:xfrm>
          <a:prstGeom prst="rect">
            <a:avLst/>
          </a:prstGeom>
          <a:ln>
            <a:solidFill>
              <a:srgbClr val="002060"/>
            </a:solidFill>
          </a:ln>
        </p:spPr>
        <p:txBody>
          <a:bodyPr wrap="square">
            <a:spAutoFit/>
          </a:bodyPr>
          <a:lstStyle/>
          <a:p>
            <a:r>
              <a:rPr lang="ru-RU" dirty="0">
                <a:solidFill>
                  <a:srgbClr val="002060"/>
                </a:solidFill>
                <a:latin typeface="Arial" pitchFamily="34" charset="0"/>
                <a:cs typeface="Arial" pitchFamily="34" charset="0"/>
              </a:rPr>
              <a:t>В ходе Берлинской наступательной операции советские войска разгромили 70 пехотных, 12 танковых и 11 моторизованных дивизий и взяли в плен около 480 тысяч человек. Более 600 бойцов и командиров были удостоены звания Героя Советского Союза, из них 13 человек награждены 2-й медалью «Золотая Звезда» Героя Советского Союза.</a:t>
            </a:r>
          </a:p>
          <a:p>
            <a:endParaRPr lang="ru-RU" dirty="0">
              <a:solidFill>
                <a:srgbClr val="002060"/>
              </a:solidFill>
              <a:latin typeface="Arial" pitchFamily="34" charset="0"/>
              <a:cs typeface="Arial" pitchFamily="34" charset="0"/>
            </a:endParaRPr>
          </a:p>
          <a:p>
            <a:r>
              <a:rPr lang="ru-RU" dirty="0">
                <a:solidFill>
                  <a:srgbClr val="002060"/>
                </a:solidFill>
                <a:latin typeface="Arial" pitchFamily="34" charset="0"/>
                <a:cs typeface="Arial" pitchFamily="34" charset="0"/>
              </a:rPr>
              <a:t>Среди участников штурма Берлина были будущие сотрудники ИФТТ РАН </a:t>
            </a:r>
            <a:r>
              <a:rPr lang="ru-RU" dirty="0" err="1">
                <a:solidFill>
                  <a:srgbClr val="002060"/>
                </a:solidFill>
                <a:latin typeface="Arial" pitchFamily="34" charset="0"/>
                <a:cs typeface="Arial" pitchFamily="34" charset="0"/>
              </a:rPr>
              <a:t>Колбанов</a:t>
            </a:r>
            <a:r>
              <a:rPr lang="ru-RU" dirty="0">
                <a:solidFill>
                  <a:srgbClr val="002060"/>
                </a:solidFill>
                <a:latin typeface="Arial" pitchFamily="34" charset="0"/>
                <a:cs typeface="Arial" pitchFamily="34" charset="0"/>
              </a:rPr>
              <a:t> Ю.Н., </a:t>
            </a:r>
            <a:r>
              <a:rPr lang="ru-RU" dirty="0" err="1">
                <a:solidFill>
                  <a:srgbClr val="002060"/>
                </a:solidFill>
                <a:latin typeface="Arial" pitchFamily="34" charset="0"/>
                <a:cs typeface="Arial" pitchFamily="34" charset="0"/>
              </a:rPr>
              <a:t>Кондра</a:t>
            </a:r>
            <a:r>
              <a:rPr lang="ru-RU" dirty="0">
                <a:solidFill>
                  <a:srgbClr val="002060"/>
                </a:solidFill>
                <a:latin typeface="Arial" pitchFamily="34" charset="0"/>
                <a:cs typeface="Arial" pitchFamily="34" charset="0"/>
              </a:rPr>
              <a:t> И.Т., Савостьянов С.К., </a:t>
            </a:r>
            <a:r>
              <a:rPr lang="ru-RU" dirty="0" err="1">
                <a:solidFill>
                  <a:srgbClr val="002060"/>
                </a:solidFill>
                <a:latin typeface="Arial" pitchFamily="34" charset="0"/>
                <a:cs typeface="Arial" pitchFamily="34" charset="0"/>
              </a:rPr>
              <a:t>Сердечнов</a:t>
            </a:r>
            <a:r>
              <a:rPr lang="ru-RU" dirty="0">
                <a:solidFill>
                  <a:srgbClr val="002060"/>
                </a:solidFill>
                <a:latin typeface="Arial" pitchFamily="34" charset="0"/>
                <a:cs typeface="Arial" pitchFamily="34" charset="0"/>
              </a:rPr>
              <a:t> Ф.И., Серегин В.С., </a:t>
            </a:r>
            <a:r>
              <a:rPr lang="ru-RU" dirty="0" err="1">
                <a:solidFill>
                  <a:srgbClr val="002060"/>
                </a:solidFill>
                <a:latin typeface="Arial" pitchFamily="34" charset="0"/>
                <a:cs typeface="Arial" pitchFamily="34" charset="0"/>
              </a:rPr>
              <a:t>Солопко</a:t>
            </a:r>
            <a:r>
              <a:rPr lang="ru-RU" dirty="0">
                <a:solidFill>
                  <a:srgbClr val="002060"/>
                </a:solidFill>
                <a:latin typeface="Arial" pitchFamily="34" charset="0"/>
                <a:cs typeface="Arial" pitchFamily="34" charset="0"/>
              </a:rPr>
              <a:t> Ф.Ф., и </a:t>
            </a:r>
            <a:r>
              <a:rPr lang="ru-RU" dirty="0" err="1">
                <a:solidFill>
                  <a:srgbClr val="002060"/>
                </a:solidFill>
                <a:latin typeface="Arial" pitchFamily="34" charset="0"/>
                <a:cs typeface="Arial" pitchFamily="34" charset="0"/>
              </a:rPr>
              <a:t>Униятов</a:t>
            </a:r>
            <a:r>
              <a:rPr lang="ru-RU" dirty="0">
                <a:solidFill>
                  <a:srgbClr val="002060"/>
                </a:solidFill>
                <a:latin typeface="Arial" pitchFamily="34" charset="0"/>
                <a:cs typeface="Arial" pitchFamily="34" charset="0"/>
              </a:rPr>
              <a:t> И.А.</a:t>
            </a:r>
          </a:p>
        </p:txBody>
      </p:sp>
    </p:spTree>
    <p:extLst>
      <p:ext uri="{BB962C8B-B14F-4D97-AF65-F5344CB8AC3E}">
        <p14:creationId xmlns:p14="http://schemas.microsoft.com/office/powerpoint/2010/main" val="1050131317"/>
      </p:ext>
    </p:extLst>
  </p:cSld>
  <p:clrMapOvr>
    <a:masterClrMapping/>
  </p:clrMapOvr>
  <mc:AlternateContent xmlns:mc="http://schemas.openxmlformats.org/markup-compatibility/2006" xmlns:p14="http://schemas.microsoft.com/office/powerpoint/2010/main">
    <mc:Choice Requires="p14">
      <p:transition p14:dur="0" advTm="6919"/>
    </mc:Choice>
    <mc:Fallback xmlns="">
      <p:transition advTm="691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686E69-EB22-C6A3-46B3-43CA31DA0888}"/>
              </a:ext>
            </a:extLst>
          </p:cNvPr>
          <p:cNvSpPr txBox="1"/>
          <p:nvPr/>
        </p:nvSpPr>
        <p:spPr>
          <a:xfrm>
            <a:off x="35496" y="44624"/>
            <a:ext cx="6984776" cy="830997"/>
          </a:xfrm>
          <a:prstGeom prst="rect">
            <a:avLst/>
          </a:prstGeom>
          <a:noFill/>
        </p:spPr>
        <p:txBody>
          <a:bodyPr wrap="square">
            <a:spAutoFit/>
          </a:bodyPr>
          <a:lstStyle/>
          <a:p>
            <a:pPr marL="0" indent="0" algn="just">
              <a:buNone/>
            </a:pPr>
            <a:r>
              <a:rPr lang="ru-RU" sz="2400" b="1" dirty="0">
                <a:solidFill>
                  <a:srgbClr val="C00000"/>
                </a:solidFill>
                <a:latin typeface="Arial" panose="020B0604020202020204" pitchFamily="34" charset="0"/>
                <a:cs typeface="Arial" panose="020B0604020202020204" pitchFamily="34" charset="0"/>
              </a:rPr>
              <a:t>30 апреля </a:t>
            </a:r>
            <a:r>
              <a:rPr lang="ru-RU" sz="2400" dirty="0">
                <a:solidFill>
                  <a:srgbClr val="002060"/>
                </a:solidFill>
                <a:latin typeface="Arial" panose="020B0604020202020204" pitchFamily="34" charset="0"/>
                <a:cs typeface="Arial" panose="020B0604020202020204" pitchFamily="34" charset="0"/>
              </a:rPr>
              <a:t>над Рейхстагом советские солдаты водрузили </a:t>
            </a:r>
            <a:r>
              <a:rPr lang="ru-RU" sz="2400" b="1" dirty="0">
                <a:solidFill>
                  <a:srgbClr val="C00000"/>
                </a:solidFill>
                <a:latin typeface="Arial" panose="020B0604020202020204" pitchFamily="34" charset="0"/>
                <a:cs typeface="Arial" panose="020B0604020202020204" pitchFamily="34" charset="0"/>
              </a:rPr>
              <a:t>Красное знамя Победы</a:t>
            </a:r>
            <a:endParaRPr lang="ru-RU" sz="2400" dirty="0">
              <a:solidFill>
                <a:srgbClr val="C00000"/>
              </a:solidFill>
              <a:latin typeface="Arial" panose="020B0604020202020204" pitchFamily="34" charset="0"/>
              <a:cs typeface="Arial" panose="020B0604020202020204" pitchFamily="34" charset="0"/>
            </a:endParaRPr>
          </a:p>
        </p:txBody>
      </p:sp>
      <p:pic>
        <p:nvPicPr>
          <p:cNvPr id="4" name="Picture 4" descr="Помним, гордимся!">
            <a:extLst>
              <a:ext uri="{FF2B5EF4-FFF2-40B4-BE49-F238E27FC236}">
                <a16:creationId xmlns:a16="http://schemas.microsoft.com/office/drawing/2014/main" id="{9C213EEC-DA2C-A146-29C2-B953A4EB62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Страницы истории: Знамя Победы | 30.04.2024 | Темрюк - БезФормата">
            <a:extLst>
              <a:ext uri="{FF2B5EF4-FFF2-40B4-BE49-F238E27FC236}">
                <a16:creationId xmlns:a16="http://schemas.microsoft.com/office/drawing/2014/main" id="{932039D7-4534-157F-467A-CE44A43DB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85254"/>
            <a:ext cx="4106112" cy="2950318"/>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127AD073-0F78-76A1-31DC-070410F46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8" y="1085541"/>
            <a:ext cx="1708850" cy="2574000"/>
          </a:xfrm>
          <a:prstGeom prst="rect">
            <a:avLst/>
          </a:prstGeom>
        </p:spPr>
      </p:pic>
      <p:sp>
        <p:nvSpPr>
          <p:cNvPr id="15" name="TextBox 14">
            <a:extLst>
              <a:ext uri="{FF2B5EF4-FFF2-40B4-BE49-F238E27FC236}">
                <a16:creationId xmlns:a16="http://schemas.microsoft.com/office/drawing/2014/main" id="{2652DAA5-7320-7DA3-A482-4D0609ABB289}"/>
              </a:ext>
            </a:extLst>
          </p:cNvPr>
          <p:cNvSpPr txBox="1"/>
          <p:nvPr/>
        </p:nvSpPr>
        <p:spPr>
          <a:xfrm>
            <a:off x="1775952" y="1223464"/>
            <a:ext cx="7118184" cy="1569660"/>
          </a:xfrm>
          <a:prstGeom prst="rect">
            <a:avLst/>
          </a:prstGeom>
          <a:noFill/>
          <a:ln>
            <a:solidFill>
              <a:srgbClr val="002060"/>
            </a:solidFill>
          </a:ln>
        </p:spPr>
        <p:txBody>
          <a:bodyPr wrap="square">
            <a:spAutoFit/>
          </a:bodyPr>
          <a:lstStyle/>
          <a:p>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Начало войны застало его в пионерском лагере, а через два года, в декабре 1943 года был призван в армию. Воевал в составе 2-го Гвардейского кавалерийского корпуса </a:t>
            </a:r>
            <a:r>
              <a:rPr lang="en-U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-го Белорусского фронта. Участвовал в Берлинской операции. Закончил войну на Эльбе. </a:t>
            </a:r>
            <a:r>
              <a:rPr lang="ru-RU" sz="1600" i="1"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механиком  в </a:t>
            </a:r>
            <a:r>
              <a:rPr lang="ru-RU" sz="1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Лаборатории спектроскопии дефектных структур.</a:t>
            </a:r>
            <a:endParaRPr lang="ru-RU" sz="1600" i="1" dirty="0">
              <a:solidFill>
                <a:srgbClr val="002060"/>
              </a:solidFill>
              <a:latin typeface="Arial" panose="020B0604020202020204" pitchFamily="34" charset="0"/>
              <a:cs typeface="Arial" panose="020B0604020202020204" pitchFamily="34" charset="0"/>
            </a:endParaRPr>
          </a:p>
        </p:txBody>
      </p:sp>
      <p:pic>
        <p:nvPicPr>
          <p:cNvPr id="17" name="Рисунок 16">
            <a:extLst>
              <a:ext uri="{FF2B5EF4-FFF2-40B4-BE49-F238E27FC236}">
                <a16:creationId xmlns:a16="http://schemas.microsoft.com/office/drawing/2014/main" id="{B18D4DC8-861D-C2F9-6627-E67CEE0DF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3019361"/>
            <a:ext cx="2346272" cy="3516211"/>
          </a:xfrm>
          <a:prstGeom prst="rect">
            <a:avLst/>
          </a:prstGeom>
        </p:spPr>
      </p:pic>
    </p:spTree>
    <p:extLst>
      <p:ext uri="{BB962C8B-B14F-4D97-AF65-F5344CB8AC3E}">
        <p14:creationId xmlns:p14="http://schemas.microsoft.com/office/powerpoint/2010/main" val="1517711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C67BAB3-76C9-719E-6459-102A7BF88314}"/>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79232" y="1264476"/>
            <a:ext cx="1738800" cy="2574000"/>
          </a:xfrm>
          <a:prstGeom prst="rect">
            <a:avLst/>
          </a:prstGeom>
        </p:spPr>
      </p:pic>
      <p:sp>
        <p:nvSpPr>
          <p:cNvPr id="7" name="TextBox 6">
            <a:extLst>
              <a:ext uri="{FF2B5EF4-FFF2-40B4-BE49-F238E27FC236}">
                <a16:creationId xmlns:a16="http://schemas.microsoft.com/office/drawing/2014/main" id="{A7CD0FE4-FB83-CC99-8B21-1DA04697918D}"/>
              </a:ext>
            </a:extLst>
          </p:cNvPr>
          <p:cNvSpPr txBox="1"/>
          <p:nvPr/>
        </p:nvSpPr>
        <p:spPr>
          <a:xfrm>
            <a:off x="1920576" y="1264476"/>
            <a:ext cx="7083017" cy="2971326"/>
          </a:xfrm>
          <a:prstGeom prst="rect">
            <a:avLst/>
          </a:prstGeom>
          <a:noFill/>
          <a:ln>
            <a:solidFill>
              <a:srgbClr val="002060"/>
            </a:solidFill>
          </a:ln>
        </p:spPr>
        <p:txBody>
          <a:bodyPr wrap="square">
            <a:spAutoFit/>
          </a:bodyPr>
          <a:lstStyle/>
          <a:p>
            <a:pPr lvl="0"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Начало войны встретил в школе ГВФ, после которой учился в Пермской военной летной школе, а затем находился год в запасных полках. Только после третьего рапорта с просьбой направить на фронт попал во 2-ю воздушную армию </a:t>
            </a:r>
            <a:r>
              <a:rPr lang="en-US"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-го Украинского фронта. Летал летчиком на знаменитых штурмовиках ИЛ-2 (наши называли этот самолет за профиль «горбатый», немцы – «черная смерть»). Воевал в составе </a:t>
            </a:r>
            <a:r>
              <a:rPr lang="en-US"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и </a:t>
            </a:r>
            <a:r>
              <a:rPr lang="en-US"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II</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Украинских фронтов, войну закончил в Югославии, совершив в общей сложности 96 боевых вылетов (</a:t>
            </a:r>
            <a:r>
              <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примечание</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за 100 боевых вылетов летчикам штурмовой авиации присваивали звание Героя Советского Союза).</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работал РАН инженером по обслуживанию электронных микроскопов.</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4" descr="Помним, гордимся!">
            <a:extLst>
              <a:ext uri="{FF2B5EF4-FFF2-40B4-BE49-F238E27FC236}">
                <a16:creationId xmlns:a16="http://schemas.microsoft.com/office/drawing/2014/main" id="{421880D2-E425-1D64-D57F-4E49B8B4B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903572-AE1A-3A64-2C2C-47E40CB97460}"/>
              </a:ext>
            </a:extLst>
          </p:cNvPr>
          <p:cNvSpPr txBox="1"/>
          <p:nvPr/>
        </p:nvSpPr>
        <p:spPr>
          <a:xfrm>
            <a:off x="4960" y="6190"/>
            <a:ext cx="6984776" cy="830997"/>
          </a:xfrm>
          <a:prstGeom prst="rect">
            <a:avLst/>
          </a:prstGeom>
          <a:noFill/>
        </p:spPr>
        <p:txBody>
          <a:bodyPr wrap="square">
            <a:spAutoFit/>
          </a:bodyPr>
          <a:lstStyle/>
          <a:p>
            <a:pPr marL="0" indent="0" algn="just">
              <a:buNone/>
            </a:pPr>
            <a:r>
              <a:rPr lang="ru-RU" sz="2400" b="1" dirty="0">
                <a:solidFill>
                  <a:srgbClr val="C00000"/>
                </a:solidFill>
                <a:latin typeface="Arial" panose="020B0604020202020204" pitchFamily="34" charset="0"/>
                <a:cs typeface="Arial" panose="020B0604020202020204" pitchFamily="34" charset="0"/>
              </a:rPr>
              <a:t>30 апреля </a:t>
            </a:r>
            <a:r>
              <a:rPr lang="ru-RU" sz="2400" dirty="0">
                <a:solidFill>
                  <a:srgbClr val="002060"/>
                </a:solidFill>
                <a:latin typeface="Arial" panose="020B0604020202020204" pitchFamily="34" charset="0"/>
                <a:cs typeface="Arial" panose="020B0604020202020204" pitchFamily="34" charset="0"/>
              </a:rPr>
              <a:t>над Рейхстагом советские солдаты водрузили </a:t>
            </a:r>
            <a:r>
              <a:rPr lang="ru-RU" sz="2400" b="1" dirty="0">
                <a:solidFill>
                  <a:srgbClr val="C00000"/>
                </a:solidFill>
                <a:latin typeface="Arial" panose="020B0604020202020204" pitchFamily="34" charset="0"/>
                <a:cs typeface="Arial" panose="020B0604020202020204" pitchFamily="34" charset="0"/>
              </a:rPr>
              <a:t>Красное знамя Победы</a:t>
            </a:r>
            <a:endParaRPr lang="ru-RU" sz="2400" dirty="0">
              <a:solidFill>
                <a:srgbClr val="C00000"/>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0F50040A-225E-2AE1-E92C-1557FF0F23A3}"/>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72697" y="4077072"/>
            <a:ext cx="1738800" cy="2574000"/>
          </a:xfrm>
          <a:prstGeom prst="rect">
            <a:avLst/>
          </a:prstGeom>
        </p:spPr>
      </p:pic>
      <p:sp>
        <p:nvSpPr>
          <p:cNvPr id="11" name="TextBox 10">
            <a:extLst>
              <a:ext uri="{FF2B5EF4-FFF2-40B4-BE49-F238E27FC236}">
                <a16:creationId xmlns:a16="http://schemas.microsoft.com/office/drawing/2014/main" id="{9994B38D-CB95-8AF3-2B8C-3CEE35F5E836}"/>
              </a:ext>
            </a:extLst>
          </p:cNvPr>
          <p:cNvSpPr txBox="1"/>
          <p:nvPr/>
        </p:nvSpPr>
        <p:spPr>
          <a:xfrm>
            <a:off x="1886361" y="4869160"/>
            <a:ext cx="7103999" cy="1390509"/>
          </a:xfrm>
          <a:prstGeom prst="rect">
            <a:avLst/>
          </a:prstGeom>
          <a:noFill/>
          <a:ln>
            <a:solidFill>
              <a:srgbClr val="002060"/>
            </a:solidFill>
          </a:ln>
        </p:spPr>
        <p:txBody>
          <a:bodyPr wrap="square">
            <a:spAutoFit/>
          </a:bodyPr>
          <a:lstStyle/>
          <a:p>
            <a:pPr lvl="0" algn="just">
              <a:lnSpc>
                <a:spcPct val="107000"/>
              </a:lnSpc>
              <a:spcAft>
                <a:spcPts val="300"/>
              </a:spcAft>
            </a:pP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Командир отделения Трудового фронта, рыла окопы, противотанковые рвы, строила оборонительные укрепления.</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 На фронте служила армейским поваром. В </a:t>
            </a:r>
            <a:r>
              <a:rPr lang="ru-RU"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составе истребительного авиационного полка 1-го Белорусского фронта </a:t>
            </a:r>
            <a:r>
              <a:rPr lang="ru-RU" sz="1600" kern="100" dirty="0">
                <a:solidFill>
                  <a:srgbClr val="002060"/>
                </a:solidFill>
                <a:latin typeface="Arial" panose="020B0604020202020204" pitchFamily="34" charset="0"/>
                <a:ea typeface="Calibri" panose="020F0502020204030204" pitchFamily="34" charset="0"/>
                <a:cs typeface="Arial" panose="020B0604020202020204" pitchFamily="34" charset="0"/>
              </a:rPr>
              <a:t>дошла до Берлина. </a:t>
            </a:r>
            <a:r>
              <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ИФТТ </a:t>
            </a:r>
            <a:r>
              <a:rPr lang="ru-RU" sz="1600" i="1" kern="100" dirty="0">
                <a:solidFill>
                  <a:srgbClr val="002060"/>
                </a:solidFill>
                <a:latin typeface="Arial" panose="020B0604020202020204" pitchFamily="34" charset="0"/>
                <a:ea typeface="Calibri" panose="020F0502020204030204" pitchFamily="34" charset="0"/>
                <a:cs typeface="Arial" panose="020B0604020202020204" pitchFamily="34" charset="0"/>
              </a:rPr>
              <a:t>РАН работала в Службе охраны.</a:t>
            </a:r>
            <a:endParaRPr lang="ru-RU" sz="16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9392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10014" y="980728"/>
            <a:ext cx="6840760" cy="2308324"/>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На колоне Рейхстага осталась роспись старшего лейтенанта И.А. </a:t>
            </a:r>
            <a:r>
              <a:rPr lang="ru-RU" sz="1600" dirty="0" err="1">
                <a:solidFill>
                  <a:srgbClr val="002060"/>
                </a:solidFill>
                <a:latin typeface="Arial" pitchFamily="34" charset="0"/>
                <a:cs typeface="Arial" pitchFamily="34" charset="0"/>
              </a:rPr>
              <a:t>Униятова</a:t>
            </a:r>
            <a:r>
              <a:rPr lang="ru-RU" sz="1600" dirty="0">
                <a:solidFill>
                  <a:srgbClr val="002060"/>
                </a:solidFill>
                <a:latin typeface="Arial" pitchFamily="34" charset="0"/>
                <a:cs typeface="Arial" pitchFamily="34" charset="0"/>
              </a:rPr>
              <a:t>. Иван Андреевич участвовал в тяжёлых боях на </a:t>
            </a:r>
            <a:r>
              <a:rPr lang="ru-RU" sz="1600" dirty="0" err="1">
                <a:solidFill>
                  <a:srgbClr val="002060"/>
                </a:solidFill>
                <a:latin typeface="Arial" pitchFamily="34" charset="0"/>
                <a:cs typeface="Arial" pitchFamily="34" charset="0"/>
              </a:rPr>
              <a:t>Кюстринском</a:t>
            </a:r>
            <a:r>
              <a:rPr lang="ru-RU" sz="1600" dirty="0">
                <a:solidFill>
                  <a:srgbClr val="002060"/>
                </a:solidFill>
                <a:latin typeface="Arial" pitchFamily="34" charset="0"/>
                <a:cs typeface="Arial" pitchFamily="34" charset="0"/>
              </a:rPr>
              <a:t> плацдарме на западном берегу Одера, при подготовке штурма Берлина. К этому времени он уже был награждён орденом Красной Звезды, двумя медалями «За боевые заслуги», польским «Серебряных Крестом, заслуженным на поле боя». После окончания войны он продолжил армейскую службу. Уволился из армии в звании подполковника технической службы. </a:t>
            </a:r>
            <a:r>
              <a:rPr lang="ru-RU" sz="1600" i="1" dirty="0">
                <a:solidFill>
                  <a:srgbClr val="002060"/>
                </a:solidFill>
                <a:latin typeface="Arial" pitchFamily="34" charset="0"/>
                <a:cs typeface="Arial" pitchFamily="34" charset="0"/>
              </a:rPr>
              <a:t>В ИФТТ РАН трудился плавильщиком Лаборатории металлургических процессов. </a:t>
            </a:r>
          </a:p>
        </p:txBody>
      </p:sp>
      <p:pic>
        <p:nvPicPr>
          <p:cNvPr id="3074" name="Picture 2" descr="C:\Users\Олга\Documents\Научный полк\Униятов И.А..p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19" y="921386"/>
            <a:ext cx="1738800" cy="2574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Надписи на стенах Рейхстага от Димон за 09 мая 2019 на Fishki.net">
            <a:extLst>
              <a:ext uri="{FF2B5EF4-FFF2-40B4-BE49-F238E27FC236}">
                <a16:creationId xmlns:a16="http://schemas.microsoft.com/office/drawing/2014/main" id="{CD7404DC-7051-F0F1-239A-1689C13CA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236" y="3568949"/>
            <a:ext cx="2146756" cy="30327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Роспись Рейхстага - Остальной мир &gt; Германия &gt; Берлин - ЭтоРетро.ru -  старые фото городов">
            <a:extLst>
              <a:ext uri="{FF2B5EF4-FFF2-40B4-BE49-F238E27FC236}">
                <a16:creationId xmlns:a16="http://schemas.microsoft.com/office/drawing/2014/main" id="{11713834-A4A2-214F-7D51-C297E1629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247" y="4287378"/>
            <a:ext cx="2769989" cy="23083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СМИ сообщили о блокировке в Facebook фото знамени Победы над рейхстагом -  Парламентская газета">
            <a:extLst>
              <a:ext uri="{FF2B5EF4-FFF2-40B4-BE49-F238E27FC236}">
                <a16:creationId xmlns:a16="http://schemas.microsoft.com/office/drawing/2014/main" id="{465EF6A6-9C45-E6C2-2CE7-F6D7DC3E7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40" y="4287378"/>
            <a:ext cx="3481407" cy="2308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055823-FE1A-FA4D-0F81-0DC2D71B0D16}"/>
              </a:ext>
            </a:extLst>
          </p:cNvPr>
          <p:cNvSpPr txBox="1"/>
          <p:nvPr/>
        </p:nvSpPr>
        <p:spPr>
          <a:xfrm>
            <a:off x="107504" y="237557"/>
            <a:ext cx="3347455" cy="461665"/>
          </a:xfrm>
          <a:prstGeom prst="rect">
            <a:avLst/>
          </a:prstGeom>
          <a:noFill/>
        </p:spPr>
        <p:txBody>
          <a:bodyPr wrap="none" rtlCol="0">
            <a:spAutoFit/>
          </a:bodyPr>
          <a:lstStyle/>
          <a:p>
            <a:r>
              <a:rPr lang="ru-RU" sz="2400" dirty="0">
                <a:solidFill>
                  <a:srgbClr val="C00000"/>
                </a:solidFill>
                <a:latin typeface="Arial" panose="020B0604020202020204" pitchFamily="34" charset="0"/>
                <a:cs typeface="Arial" panose="020B0604020202020204" pitchFamily="34" charset="0"/>
              </a:rPr>
              <a:t>Надпись на Рейхстаге</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23105"/>
    </mc:Choice>
    <mc:Fallback xmlns="">
      <p:transition advTm="2310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25241" y="1771455"/>
            <a:ext cx="4176464" cy="286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90135"/>
            <a:ext cx="4242506" cy="282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4389"/>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653" y="332656"/>
            <a:ext cx="6929589" cy="830997"/>
          </a:xfrm>
          <a:prstGeom prst="rect">
            <a:avLst/>
          </a:prstGeom>
          <a:noFill/>
        </p:spPr>
        <p:txBody>
          <a:bodyPr wrap="none" rtlCol="0">
            <a:spAutoFit/>
          </a:bodyPr>
          <a:lstStyle/>
          <a:p>
            <a:r>
              <a:rPr lang="ru-RU" sz="2400" b="1" dirty="0">
                <a:solidFill>
                  <a:srgbClr val="C00000"/>
                </a:solidFill>
                <a:latin typeface="Arial" pitchFamily="34" charset="0"/>
                <a:cs typeface="Arial" pitchFamily="34" charset="0"/>
              </a:rPr>
              <a:t>Подписание  Акта о Капитуляции Германии </a:t>
            </a:r>
          </a:p>
          <a:p>
            <a:r>
              <a:rPr lang="ru-RU" sz="2400" b="1" dirty="0">
                <a:solidFill>
                  <a:srgbClr val="C00000"/>
                </a:solidFill>
                <a:latin typeface="Arial" pitchFamily="34" charset="0"/>
                <a:cs typeface="Arial" pitchFamily="34" charset="0"/>
              </a:rPr>
              <a:t>8 мая 1945 года</a:t>
            </a:r>
          </a:p>
        </p:txBody>
      </p:sp>
      <p:sp>
        <p:nvSpPr>
          <p:cNvPr id="4" name="Прямоугольник 3"/>
          <p:cNvSpPr/>
          <p:nvPr/>
        </p:nvSpPr>
        <p:spPr>
          <a:xfrm>
            <a:off x="125240" y="5013176"/>
            <a:ext cx="8617257" cy="923330"/>
          </a:xfrm>
          <a:prstGeom prst="rect">
            <a:avLst/>
          </a:prstGeom>
        </p:spPr>
        <p:txBody>
          <a:bodyPr wrap="square">
            <a:spAutoFit/>
          </a:bodyPr>
          <a:lstStyle/>
          <a:p>
            <a:r>
              <a:rPr lang="ru-RU" dirty="0">
                <a:solidFill>
                  <a:srgbClr val="002060"/>
                </a:solidFill>
                <a:latin typeface="Arial" panose="020B0604020202020204" pitchFamily="34" charset="0"/>
                <a:cs typeface="Arial" panose="020B0604020202020204" pitchFamily="34" charset="0"/>
              </a:rPr>
              <a:t>8-го мая 1945 года в </a:t>
            </a:r>
            <a:r>
              <a:rPr lang="ru-RU" dirty="0" err="1">
                <a:solidFill>
                  <a:srgbClr val="002060"/>
                </a:solidFill>
                <a:latin typeface="Arial" panose="020B0604020202020204" pitchFamily="34" charset="0"/>
                <a:cs typeface="Arial" panose="020B0604020202020204" pitchFamily="34" charset="0"/>
              </a:rPr>
              <a:t>Карлхорсте</a:t>
            </a:r>
            <a:r>
              <a:rPr lang="ru-RU" dirty="0">
                <a:solidFill>
                  <a:srgbClr val="002060"/>
                </a:solidFill>
                <a:latin typeface="Arial" panose="020B0604020202020204" pitchFamily="34" charset="0"/>
                <a:cs typeface="Arial" panose="020B0604020202020204" pitchFamily="34" charset="0"/>
              </a:rPr>
              <a:t> представители верховного командования нацистской Германии во главе с </a:t>
            </a:r>
            <a:r>
              <a:rPr lang="ru-RU" dirty="0" err="1">
                <a:solidFill>
                  <a:srgbClr val="002060"/>
                </a:solidFill>
                <a:latin typeface="Arial" panose="020B0604020202020204" pitchFamily="34" charset="0"/>
                <a:cs typeface="Arial" panose="020B0604020202020204" pitchFamily="34" charset="0"/>
              </a:rPr>
              <a:t>Кейтелем</a:t>
            </a:r>
            <a:r>
              <a:rPr lang="ru-RU" dirty="0">
                <a:solidFill>
                  <a:srgbClr val="002060"/>
                </a:solidFill>
                <a:latin typeface="Arial" panose="020B0604020202020204" pitchFamily="34" charset="0"/>
                <a:cs typeface="Arial" panose="020B0604020202020204" pitchFamily="34" charset="0"/>
              </a:rPr>
              <a:t> подписали акт о безоговорочной капитуляции.</a:t>
            </a:r>
          </a:p>
        </p:txBody>
      </p:sp>
    </p:spTree>
    <p:extLst>
      <p:ext uri="{BB962C8B-B14F-4D97-AF65-F5344CB8AC3E}">
        <p14:creationId xmlns:p14="http://schemas.microsoft.com/office/powerpoint/2010/main" val="2647394592"/>
      </p:ext>
    </p:extLst>
  </p:cSld>
  <p:clrMapOvr>
    <a:masterClrMapping/>
  </p:clrMapOvr>
  <mc:AlternateContent xmlns:mc="http://schemas.openxmlformats.org/markup-compatibility/2006" xmlns:p14="http://schemas.microsoft.com/office/powerpoint/2010/main">
    <mc:Choice Requires="p14">
      <p:transition p14:dur="0" advTm="6847"/>
    </mc:Choice>
    <mc:Fallback xmlns="">
      <p:transition advTm="684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Помним, гордимся!">
            <a:extLst>
              <a:ext uri="{FF2B5EF4-FFF2-40B4-BE49-F238E27FC236}">
                <a16:creationId xmlns:a16="http://schemas.microsoft.com/office/drawing/2014/main" id="{48EB8A6B-9C6F-9BA0-377F-F1B05CBDB6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5120"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FAEB8225-3820-1D2E-3852-7AB4860EFC9F}"/>
              </a:ext>
            </a:extLst>
          </p:cNvPr>
          <p:cNvSpPr txBox="1">
            <a:spLocks/>
          </p:cNvSpPr>
          <p:nvPr/>
        </p:nvSpPr>
        <p:spPr>
          <a:xfrm>
            <a:off x="107504" y="548680"/>
            <a:ext cx="7200800" cy="9367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just">
              <a:buFont typeface="Arial" panose="020B0604020202020204" pitchFamily="34" charset="0"/>
              <a:buNone/>
            </a:pPr>
            <a:r>
              <a:rPr lang="ru-RU" sz="1600" b="1" dirty="0">
                <a:solidFill>
                  <a:srgbClr val="002060"/>
                </a:solidFill>
                <a:latin typeface="Arial" panose="020B0604020202020204" pitchFamily="34" charset="0"/>
                <a:cs typeface="Arial" panose="020B0604020202020204" pitchFamily="34" charset="0"/>
              </a:rPr>
              <a:t>9 августа 1945 г. </a:t>
            </a:r>
            <a:r>
              <a:rPr lang="ru-RU" sz="1600" dirty="0">
                <a:solidFill>
                  <a:srgbClr val="002060"/>
                </a:solidFill>
                <a:latin typeface="Arial" panose="020B0604020202020204" pitchFamily="34" charset="0"/>
                <a:cs typeface="Arial" panose="020B0604020202020204" pitchFamily="34" charset="0"/>
              </a:rPr>
              <a:t>СССР вступил в войну против Японии. </a:t>
            </a:r>
            <a:r>
              <a:rPr lang="ru-RU" sz="1600" b="1" dirty="0">
                <a:solidFill>
                  <a:srgbClr val="002060"/>
                </a:solidFill>
                <a:latin typeface="Arial" panose="020B0604020202020204" pitchFamily="34" charset="0"/>
                <a:cs typeface="Arial" panose="020B0604020202020204" pitchFamily="34" charset="0"/>
              </a:rPr>
              <a:t>2</a:t>
            </a:r>
            <a:r>
              <a:rPr lang="ru-RU" sz="1600" dirty="0">
                <a:solidFill>
                  <a:srgbClr val="002060"/>
                </a:solidFill>
                <a:latin typeface="Arial" panose="020B0604020202020204" pitchFamily="34" charset="0"/>
                <a:cs typeface="Arial" panose="020B0604020202020204" pitchFamily="34" charset="0"/>
              </a:rPr>
              <a:t> </a:t>
            </a:r>
            <a:r>
              <a:rPr lang="ru-RU" sz="1600" b="1" dirty="0">
                <a:solidFill>
                  <a:srgbClr val="002060"/>
                </a:solidFill>
                <a:latin typeface="Arial" panose="020B0604020202020204" pitchFamily="34" charset="0"/>
                <a:cs typeface="Arial" panose="020B0604020202020204" pitchFamily="34" charset="0"/>
              </a:rPr>
              <a:t>сентября 1945 г. </a:t>
            </a:r>
            <a:r>
              <a:rPr lang="ru-RU" sz="1600" dirty="0">
                <a:solidFill>
                  <a:srgbClr val="002060"/>
                </a:solidFill>
                <a:latin typeface="Arial" panose="020B0604020202020204" pitchFamily="34" charset="0"/>
                <a:cs typeface="Arial" panose="020B0604020202020204" pitchFamily="34" charset="0"/>
              </a:rPr>
              <a:t>на борту линкора «</a:t>
            </a:r>
            <a:r>
              <a:rPr lang="ru-RU" sz="1600" b="1" dirty="0">
                <a:solidFill>
                  <a:srgbClr val="002060"/>
                </a:solidFill>
                <a:latin typeface="Arial" panose="020B0604020202020204" pitchFamily="34" charset="0"/>
                <a:cs typeface="Arial" panose="020B0604020202020204" pitchFamily="34" charset="0"/>
              </a:rPr>
              <a:t>Миссури</a:t>
            </a:r>
            <a:r>
              <a:rPr lang="ru-RU" sz="1600" dirty="0">
                <a:solidFill>
                  <a:srgbClr val="002060"/>
                </a:solidFill>
                <a:latin typeface="Arial" panose="020B0604020202020204" pitchFamily="34" charset="0"/>
                <a:cs typeface="Arial" panose="020B0604020202020204" pitchFamily="34" charset="0"/>
              </a:rPr>
              <a:t>» был подписан </a:t>
            </a:r>
            <a:r>
              <a:rPr lang="ru-RU" sz="1600" b="1" dirty="0">
                <a:solidFill>
                  <a:srgbClr val="002060"/>
                </a:solidFill>
                <a:latin typeface="Arial" panose="020B0604020202020204" pitchFamily="34" charset="0"/>
                <a:cs typeface="Arial" panose="020B0604020202020204" pitchFamily="34" charset="0"/>
              </a:rPr>
              <a:t>Акт о капитуляции Японии</a:t>
            </a:r>
            <a:r>
              <a:rPr lang="ru-RU" sz="1600" dirty="0">
                <a:solidFill>
                  <a:srgbClr val="002060"/>
                </a:solidFill>
                <a:latin typeface="Arial" panose="020B0604020202020204" pitchFamily="34" charset="0"/>
                <a:cs typeface="Arial" panose="020B0604020202020204" pitchFamily="34" charset="0"/>
              </a:rPr>
              <a:t>, что стало завершением Второй мировой войны.</a:t>
            </a:r>
          </a:p>
        </p:txBody>
      </p:sp>
      <p:sp>
        <p:nvSpPr>
          <p:cNvPr id="4" name="TextBox 3">
            <a:extLst>
              <a:ext uri="{FF2B5EF4-FFF2-40B4-BE49-F238E27FC236}">
                <a16:creationId xmlns:a16="http://schemas.microsoft.com/office/drawing/2014/main" id="{2218B7B4-B675-2305-AED2-01A136328E3D}"/>
              </a:ext>
            </a:extLst>
          </p:cNvPr>
          <p:cNvSpPr txBox="1"/>
          <p:nvPr/>
        </p:nvSpPr>
        <p:spPr>
          <a:xfrm>
            <a:off x="107504" y="201233"/>
            <a:ext cx="4348370" cy="461665"/>
          </a:xfrm>
          <a:prstGeom prst="rect">
            <a:avLst/>
          </a:prstGeom>
          <a:noFill/>
        </p:spPr>
        <p:txBody>
          <a:bodyPr wrap="none" rtlCol="0">
            <a:spAutoFit/>
          </a:bodyPr>
          <a:lstStyle/>
          <a:p>
            <a:r>
              <a:rPr lang="ru-RU" sz="2400" b="1" dirty="0">
                <a:solidFill>
                  <a:srgbClr val="C00000"/>
                </a:solidFill>
                <a:latin typeface="Arial" panose="020B0604020202020204" pitchFamily="34" charset="0"/>
                <a:cs typeface="Arial" panose="020B0604020202020204" pitchFamily="34" charset="0"/>
              </a:rPr>
              <a:t>Война на Дальнем Востоке</a:t>
            </a:r>
          </a:p>
        </p:txBody>
      </p:sp>
      <p:pic>
        <p:nvPicPr>
          <p:cNvPr id="6" name="Рисунок 5">
            <a:extLst>
              <a:ext uri="{FF2B5EF4-FFF2-40B4-BE49-F238E27FC236}">
                <a16:creationId xmlns:a16="http://schemas.microsoft.com/office/drawing/2014/main" id="{66BC1EC3-7D92-AEE0-4CC4-5387F4A63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06" y="1450582"/>
            <a:ext cx="1738800" cy="2678312"/>
          </a:xfrm>
          <a:prstGeom prst="rect">
            <a:avLst/>
          </a:prstGeom>
        </p:spPr>
      </p:pic>
      <p:sp>
        <p:nvSpPr>
          <p:cNvPr id="8" name="TextBox 7">
            <a:extLst>
              <a:ext uri="{FF2B5EF4-FFF2-40B4-BE49-F238E27FC236}">
                <a16:creationId xmlns:a16="http://schemas.microsoft.com/office/drawing/2014/main" id="{90BD2DD3-D380-CD26-213D-2506F17E2CE3}"/>
              </a:ext>
            </a:extLst>
          </p:cNvPr>
          <p:cNvSpPr txBox="1"/>
          <p:nvPr/>
        </p:nvSpPr>
        <p:spPr>
          <a:xfrm>
            <a:off x="1973900" y="1700808"/>
            <a:ext cx="4963948" cy="1815882"/>
          </a:xfrm>
          <a:prstGeom prst="rect">
            <a:avLst/>
          </a:prstGeom>
          <a:noFill/>
          <a:ln>
            <a:solidFill>
              <a:srgbClr val="002060"/>
            </a:solidFill>
          </a:ln>
        </p:spPr>
        <p:txBody>
          <a:bodyPr wrap="square">
            <a:spAutoFit/>
          </a:bodyPr>
          <a:lstStyle/>
          <a:p>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Участвовал в боях в частях Юго-Западного и Карельского фронтов. Войну закончил на Дальнем Востоке.</a:t>
            </a:r>
            <a:r>
              <a:rPr lang="ru-RU" sz="1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1600" i="1" dirty="0">
                <a:solidFill>
                  <a:srgbClr val="002060"/>
                </a:solidFill>
                <a:latin typeface="Arial" panose="020B0604020202020204" pitchFamily="34" charset="0"/>
                <a:ea typeface="Calibri" panose="020F0502020204030204" pitchFamily="34" charset="0"/>
                <a:cs typeface="Arial" panose="020B0604020202020204" pitchFamily="34" charset="0"/>
              </a:rPr>
              <a:t>В ИФТТ РАН работал в должности заместителя заведующего Отдела материально-технического снабжения, организатор систематической работы складов ИФТТ РАН.</a:t>
            </a:r>
            <a:endParaRPr lang="ru-RU" sz="1600" i="1"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7E6F9208-7BD0-73B1-1104-38633711A83E}"/>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0506" y="4136578"/>
            <a:ext cx="1738800" cy="2574000"/>
          </a:xfrm>
          <a:prstGeom prst="rect">
            <a:avLst/>
          </a:prstGeom>
        </p:spPr>
      </p:pic>
      <p:sp>
        <p:nvSpPr>
          <p:cNvPr id="12" name="TextBox 11">
            <a:extLst>
              <a:ext uri="{FF2B5EF4-FFF2-40B4-BE49-F238E27FC236}">
                <a16:creationId xmlns:a16="http://schemas.microsoft.com/office/drawing/2014/main" id="{798F57C8-54AF-BE06-497A-C7A2A78F565F}"/>
              </a:ext>
            </a:extLst>
          </p:cNvPr>
          <p:cNvSpPr txBox="1"/>
          <p:nvPr/>
        </p:nvSpPr>
        <p:spPr>
          <a:xfrm>
            <a:off x="1973900" y="4154813"/>
            <a:ext cx="4172094" cy="2308324"/>
          </a:xfrm>
          <a:prstGeom prst="rect">
            <a:avLst/>
          </a:prstGeom>
          <a:noFill/>
          <a:ln>
            <a:solidFill>
              <a:srgbClr val="002060"/>
            </a:solidFill>
          </a:ln>
        </p:spPr>
        <p:txBody>
          <a:bodyPr wrap="square">
            <a:spAutoFit/>
          </a:bodyPr>
          <a:lstStyle/>
          <a:p>
            <a:r>
              <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 сентябре 1941 года, в возрасте 18 лет, добровольно вступил в ряды Советской Армии. В 1942 году Закончил Новосибирское военное летное училище, после чего был направлен на Дальний Восток. Принимал участие в войне с Японией в составе военно-воздушных сил. </a:t>
            </a:r>
            <a:r>
              <a:rPr lang="ru-RU" sz="1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В ИФТТ РАН </a:t>
            </a:r>
            <a:r>
              <a:rPr lang="ru-RU" sz="1600" i="1" dirty="0">
                <a:solidFill>
                  <a:srgbClr val="002060"/>
                </a:solidFill>
                <a:latin typeface="Arial" panose="020B0604020202020204" pitchFamily="34" charset="0"/>
                <a:ea typeface="Calibri" panose="020F0502020204030204" pitchFamily="34" charset="0"/>
                <a:cs typeface="Arial" panose="020B0604020202020204" pitchFamily="34" charset="0"/>
              </a:rPr>
              <a:t>работал инженером в Отделе главного механика. </a:t>
            </a:r>
            <a:endParaRPr lang="ru-RU" sz="1600" i="1" dirty="0">
              <a:solidFill>
                <a:srgbClr val="002060"/>
              </a:solidFill>
              <a:latin typeface="Arial" panose="020B0604020202020204" pitchFamily="34" charset="0"/>
              <a:cs typeface="Arial" panose="020B0604020202020204" pitchFamily="34" charset="0"/>
            </a:endParaRPr>
          </a:p>
        </p:txBody>
      </p:sp>
      <p:pic>
        <p:nvPicPr>
          <p:cNvPr id="12290" name="Picture 2" descr="Медаль «За победу над Японией» — Википедия">
            <a:extLst>
              <a:ext uri="{FF2B5EF4-FFF2-40B4-BE49-F238E27FC236}">
                <a16:creationId xmlns:a16="http://schemas.microsoft.com/office/drawing/2014/main" id="{8738DF88-27F9-4D15-C5B3-74FDEF174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6334" y="1450582"/>
            <a:ext cx="1440160" cy="246637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В честь воинской славы: в России предлагают учредить День победы над Японией  — РТ на русском">
            <a:extLst>
              <a:ext uri="{FF2B5EF4-FFF2-40B4-BE49-F238E27FC236}">
                <a16:creationId xmlns:a16="http://schemas.microsoft.com/office/drawing/2014/main" id="{C88167D2-BCB9-A5A8-8AD5-B32058C8E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818" y="486293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40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504921" y="1692663"/>
            <a:ext cx="6029325"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3140" y="5733256"/>
            <a:ext cx="7992888" cy="954107"/>
          </a:xfrm>
          <a:prstGeom prst="rect">
            <a:avLst/>
          </a:prstGeom>
        </p:spPr>
        <p:txBody>
          <a:bodyPr wrap="square">
            <a:spAutoFit/>
          </a:bodyPr>
          <a:lstStyle/>
          <a:p>
            <a:pPr algn="ctr"/>
            <a:r>
              <a:rPr lang="ru-RU" sz="2800" b="1" dirty="0">
                <a:solidFill>
                  <a:srgbClr val="FF0000"/>
                </a:solidFill>
                <a:latin typeface="Arial" panose="020B0604020202020204" pitchFamily="34" charset="0"/>
                <a:cs typeface="Arial" panose="020B0604020202020204" pitchFamily="34" charset="0"/>
              </a:rPr>
              <a:t>Наш народ никогда не забудет подвиг героев, спасших мир от фашизма! </a:t>
            </a:r>
          </a:p>
        </p:txBody>
      </p:sp>
      <p:pic>
        <p:nvPicPr>
          <p:cNvPr id="5"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120"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787" y="116632"/>
            <a:ext cx="7643510" cy="1631216"/>
          </a:xfrm>
          <a:prstGeom prst="rect">
            <a:avLst/>
          </a:prstGeom>
          <a:noFill/>
        </p:spPr>
        <p:txBody>
          <a:bodyPr wrap="square" rtlCol="0">
            <a:spAutoFit/>
          </a:bodyPr>
          <a:lstStyle/>
          <a:p>
            <a:r>
              <a:rPr lang="ru-RU" sz="2000" dirty="0">
                <a:solidFill>
                  <a:srgbClr val="002060"/>
                </a:solidFill>
                <a:latin typeface="Arial" pitchFamily="34" charset="0"/>
                <a:cs typeface="Arial" pitchFamily="34" charset="0"/>
              </a:rPr>
              <a:t>В СССР практически не осталось семей, которых не затронула война. Наша страна заплатила высочайшую цену за разгром мирового зла — фашизма. За годы Великой Отечественной войны погибли более  27 миллионов советских граждан. </a:t>
            </a:r>
          </a:p>
        </p:txBody>
      </p:sp>
    </p:spTree>
    <p:extLst>
      <p:ext uri="{BB962C8B-B14F-4D97-AF65-F5344CB8AC3E}">
        <p14:creationId xmlns:p14="http://schemas.microsoft.com/office/powerpoint/2010/main" val="1133445462"/>
      </p:ext>
    </p:extLst>
  </p:cSld>
  <p:clrMapOvr>
    <a:masterClrMapping/>
  </p:clrMapOvr>
  <mc:AlternateContent xmlns:mc="http://schemas.openxmlformats.org/markup-compatibility/2006" xmlns:p14="http://schemas.microsoft.com/office/powerpoint/2010/main">
    <mc:Choice Requires="p14">
      <p:transition p14:dur="0" advTm="6859"/>
    </mc:Choice>
    <mc:Fallback xmlns="">
      <p:transition advTm="68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205242"/>
            <a:ext cx="5263749" cy="461665"/>
          </a:xfrm>
          <a:prstGeom prst="rect">
            <a:avLst/>
          </a:prstGeom>
          <a:noFill/>
        </p:spPr>
        <p:txBody>
          <a:bodyPr wrap="none" rtlCol="0">
            <a:spAutoFit/>
          </a:bodyPr>
          <a:lstStyle/>
          <a:p>
            <a:r>
              <a:rPr lang="ru-RU" sz="2400" b="1" dirty="0">
                <a:solidFill>
                  <a:srgbClr val="C00000"/>
                </a:solidFill>
                <a:latin typeface="Arial" pitchFamily="34" charset="0"/>
                <a:cs typeface="Arial" pitchFamily="34" charset="0"/>
              </a:rPr>
              <a:t>С первых дней войны на фронте</a:t>
            </a:r>
          </a:p>
        </p:txBody>
      </p:sp>
      <p:pic>
        <p:nvPicPr>
          <p:cNvPr id="1026" name="Picture 2" descr="C:\Users\Олга\Documents\Научный полк\Баранков А.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64" y="1124744"/>
            <a:ext cx="1737351" cy="25731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86877" y="980728"/>
            <a:ext cx="7056784" cy="3293209"/>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К началу войны проходил действительную военную службу, служил в полковой артиллерии. Известие о войне получил утром 22-го июня на одной из станций Белоруссии. Сразу же были подняты по тревоге и направлены к границе. Заняли оборону, через сутки вступили в бой. Командовал орудийным расчетом, в задачу которого входила борьба с немецкими танками и пехотой. С боями отступал к Смоленску, Можайску. Участвовал в битве под Москвой, в районе Истры был ранен. После госпиталя был направлен в 16-ю армию Центрального фронта. В марте 1943 года политуправлением фронта направлен в Московское военно-политическое училище им. Ленина. День Победы встретил в Москве. Демобилизован из армии в 1964 году в звании подполковника. </a:t>
            </a:r>
            <a:r>
              <a:rPr lang="ru-RU" sz="1600" i="1" dirty="0">
                <a:solidFill>
                  <a:srgbClr val="002060"/>
                </a:solidFill>
                <a:latin typeface="Arial" pitchFamily="34" charset="0"/>
                <a:cs typeface="Arial" pitchFamily="34" charset="0"/>
              </a:rPr>
              <a:t>После демобилизации работал в ИФТТ РАН в должности начальника административно-хозяйственного отдела.</a:t>
            </a:r>
          </a:p>
        </p:txBody>
      </p:sp>
      <p:pic>
        <p:nvPicPr>
          <p:cNvPr id="1027" name="Picture 3" descr="C:\Users\Олга\Documents\Научный полк\Грачев А.Н..pn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664" y="4077072"/>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03187" y="4579242"/>
            <a:ext cx="7042891" cy="1569660"/>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Война для Александра Николаевича началась 22 июня в 4 часа утра. В то время он находился в спецшколе командного состава при 20-й мотострелковой дивизии Киевского военного округа. Всего через двенадцать часов после начала войны пришлось принять участие в боях. Из армии демобилизовался в мае 1946 года. </a:t>
            </a:r>
            <a:r>
              <a:rPr lang="ru-RU" sz="1600" i="1" dirty="0">
                <a:solidFill>
                  <a:srgbClr val="002060"/>
                </a:solidFill>
                <a:latin typeface="Arial" pitchFamily="34" charset="0"/>
                <a:cs typeface="Arial" pitchFamily="34" charset="0"/>
              </a:rPr>
              <a:t>В ИФТТ РАН работал механиком Лаборатории физики высоких давлений</a:t>
            </a:r>
            <a:r>
              <a:rPr lang="ru-RU" sz="1600" dirty="0">
                <a:solidFill>
                  <a:srgbClr val="002060"/>
                </a:solidFill>
                <a:latin typeface="Arial" pitchFamily="34" charset="0"/>
                <a:cs typeface="Arial" pitchFamily="34"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21999"/>
    </mc:Choice>
    <mc:Fallback xmlns="">
      <p:transition advTm="2199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51520" y="4869160"/>
            <a:ext cx="8480425" cy="1872208"/>
          </a:xfrm>
        </p:spPr>
        <p:txBody>
          <a:bodyPr>
            <a:noAutofit/>
          </a:bodyPr>
          <a:lstStyle/>
          <a:p>
            <a:pPr marL="0" indent="0" algn="just">
              <a:buNone/>
            </a:pPr>
            <a:r>
              <a:rPr lang="ru-RU" dirty="0">
                <a:solidFill>
                  <a:srgbClr val="002060"/>
                </a:solidFill>
                <a:latin typeface="Arial" panose="020B0604020202020204" pitchFamily="34" charset="0"/>
                <a:cs typeface="Arial" panose="020B0604020202020204" pitchFamily="34" charset="0"/>
              </a:rPr>
              <a:t>Первые недели войны были самыми тяжелыми для Красной армии. </a:t>
            </a:r>
          </a:p>
          <a:p>
            <a:pPr marL="0" indent="0" algn="just">
              <a:buNone/>
            </a:pPr>
            <a:r>
              <a:rPr lang="ru-RU" dirty="0">
                <a:solidFill>
                  <a:srgbClr val="002060"/>
                </a:solidFill>
                <a:latin typeface="Arial" panose="020B0604020202020204" pitchFamily="34" charset="0"/>
                <a:cs typeface="Arial" panose="020B0604020202020204" pitchFamily="34" charset="0"/>
              </a:rPr>
              <a:t>В течение первого же месяца были оккупированы </a:t>
            </a:r>
            <a:r>
              <a:rPr lang="ru-RU" b="1" dirty="0">
                <a:solidFill>
                  <a:srgbClr val="002060"/>
                </a:solidFill>
                <a:latin typeface="Arial" panose="020B0604020202020204" pitchFamily="34" charset="0"/>
                <a:cs typeface="Arial" panose="020B0604020202020204" pitchFamily="34" charset="0"/>
              </a:rPr>
              <a:t>Белоруссия</a:t>
            </a:r>
            <a:r>
              <a:rPr lang="ru-RU" dirty="0">
                <a:solidFill>
                  <a:srgbClr val="002060"/>
                </a:solidFill>
                <a:latin typeface="Arial" panose="020B0604020202020204" pitchFamily="34" charset="0"/>
                <a:cs typeface="Arial" panose="020B0604020202020204" pitchFamily="34" charset="0"/>
              </a:rPr>
              <a:t>, </a:t>
            </a:r>
            <a:r>
              <a:rPr lang="ru-RU" b="1" dirty="0">
                <a:solidFill>
                  <a:srgbClr val="002060"/>
                </a:solidFill>
                <a:latin typeface="Arial" panose="020B0604020202020204" pitchFamily="34" charset="0"/>
                <a:cs typeface="Arial" panose="020B0604020202020204" pitchFamily="34" charset="0"/>
              </a:rPr>
              <a:t>Литва, Латвия</a:t>
            </a:r>
            <a:r>
              <a:rPr lang="ru-RU" dirty="0">
                <a:solidFill>
                  <a:srgbClr val="002060"/>
                </a:solidFill>
                <a:latin typeface="Arial" panose="020B0604020202020204" pitchFamily="34" charset="0"/>
                <a:cs typeface="Arial" panose="020B0604020202020204" pitchFamily="34" charset="0"/>
              </a:rPr>
              <a:t>, значительная часть </a:t>
            </a:r>
            <a:r>
              <a:rPr lang="ru-RU" b="1" dirty="0">
                <a:solidFill>
                  <a:srgbClr val="002060"/>
                </a:solidFill>
                <a:latin typeface="Arial" panose="020B0604020202020204" pitchFamily="34" charset="0"/>
                <a:cs typeface="Arial" panose="020B0604020202020204" pitchFamily="34" charset="0"/>
              </a:rPr>
              <a:t>Украины</a:t>
            </a:r>
            <a:r>
              <a:rPr lang="ru-RU" dirty="0">
                <a:solidFill>
                  <a:srgbClr val="002060"/>
                </a:solidFill>
                <a:latin typeface="Arial" panose="020B0604020202020204" pitchFamily="34" charset="0"/>
                <a:cs typeface="Arial" panose="020B0604020202020204" pitchFamily="34" charset="0"/>
              </a:rPr>
              <a:t>, </a:t>
            </a:r>
            <a:r>
              <a:rPr lang="ru-RU" b="1" dirty="0">
                <a:solidFill>
                  <a:srgbClr val="002060"/>
                </a:solidFill>
                <a:latin typeface="Arial" panose="020B0604020202020204" pitchFamily="34" charset="0"/>
                <a:cs typeface="Arial" panose="020B0604020202020204" pitchFamily="34" charset="0"/>
              </a:rPr>
              <a:t>Молдавии и Эстонии</a:t>
            </a:r>
            <a:r>
              <a:rPr lang="ru-RU" dirty="0">
                <a:solidFill>
                  <a:srgbClr val="002060"/>
                </a:solidFill>
                <a:latin typeface="Arial" panose="020B0604020202020204" pitchFamily="34" charset="0"/>
                <a:cs typeface="Arial" panose="020B0604020202020204" pitchFamily="34" charset="0"/>
              </a:rPr>
              <a:t>.</a:t>
            </a:r>
          </a:p>
          <a:p>
            <a:pPr marL="0" indent="0" algn="just">
              <a:buNone/>
            </a:pPr>
            <a:r>
              <a:rPr lang="ru-RU" dirty="0">
                <a:solidFill>
                  <a:srgbClr val="002060"/>
                </a:solidFill>
                <a:latin typeface="Arial" panose="020B0604020202020204" pitchFamily="34" charset="0"/>
                <a:cs typeface="Arial" panose="020B0604020202020204" pitchFamily="34" charset="0"/>
              </a:rPr>
              <a:t>Советские войска потеряли более 100 дивизий, огром­ное количество боевой техники. </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2125" y="188640"/>
            <a:ext cx="7207551" cy="954107"/>
          </a:xfrm>
          <a:prstGeom prst="rect">
            <a:avLst/>
          </a:prstGeom>
          <a:noFill/>
        </p:spPr>
        <p:txBody>
          <a:bodyPr wrap="none" rtlCol="0">
            <a:spAutoFit/>
          </a:bodyPr>
          <a:lstStyle/>
          <a:p>
            <a:r>
              <a:rPr lang="ru-RU" sz="2800" b="1" dirty="0">
                <a:solidFill>
                  <a:srgbClr val="C00000"/>
                </a:solidFill>
                <a:latin typeface="Arial" pitchFamily="34" charset="0"/>
                <a:cs typeface="Arial" pitchFamily="34" charset="0"/>
              </a:rPr>
              <a:t>Начало Великой Отечественной войны</a:t>
            </a:r>
          </a:p>
          <a:p>
            <a:r>
              <a:rPr lang="ru-RU" sz="2800" b="1" dirty="0">
                <a:solidFill>
                  <a:srgbClr val="C00000"/>
                </a:solidFill>
                <a:latin typeface="Arial" pitchFamily="34" charset="0"/>
                <a:cs typeface="Arial" pitchFamily="34" charset="0"/>
              </a:rPr>
              <a:t>лето-осень 1941 года</a:t>
            </a:r>
          </a:p>
        </p:txBody>
      </p:sp>
      <p:pic>
        <p:nvPicPr>
          <p:cNvPr id="2050" name="Picture 2" descr="Последние часы перед началом Великой Отечественной войны — 21 июня 1941  года | г. Канаш Чувашской Республики">
            <a:extLst>
              <a:ext uri="{FF2B5EF4-FFF2-40B4-BE49-F238E27FC236}">
                <a16:creationId xmlns:a16="http://schemas.microsoft.com/office/drawing/2014/main" id="{6690AB18-E28B-A2A8-5511-10EBB992C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353" y="1159812"/>
            <a:ext cx="2696576" cy="214008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375E10A0-3726-0AB0-AAE2-11AE6214CF73}"/>
              </a:ext>
            </a:extLst>
          </p:cNvPr>
          <p:cNvPicPr>
            <a:picLocks noChangeAspect="1"/>
          </p:cNvPicPr>
          <p:nvPr/>
        </p:nvPicPr>
        <p:blipFill>
          <a:blip r:embed="rId5"/>
          <a:stretch>
            <a:fillRect/>
          </a:stretch>
        </p:blipFill>
        <p:spPr>
          <a:xfrm>
            <a:off x="1331640" y="1152128"/>
            <a:ext cx="2521614" cy="3429000"/>
          </a:xfrm>
          <a:prstGeom prst="rect">
            <a:avLst/>
          </a:prstGeom>
          <a:ln>
            <a:solidFill>
              <a:srgbClr val="002060"/>
            </a:solidFill>
          </a:ln>
        </p:spPr>
      </p:pic>
      <p:pic>
        <p:nvPicPr>
          <p:cNvPr id="2054" name="Picture 6" descr="Первый день войны. Хронология событий 22 июня 1941 года | Аргументы и Факты">
            <a:extLst>
              <a:ext uri="{FF2B5EF4-FFF2-40B4-BE49-F238E27FC236}">
                <a16:creationId xmlns:a16="http://schemas.microsoft.com/office/drawing/2014/main" id="{589EDECC-2A54-6FDF-F1D5-0AD23DD13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9407" y="2838053"/>
            <a:ext cx="2628900" cy="17430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6" name="Picture 8" descr="Первые дни войны: Уникальные фотографии, сделанные в начале Великой  Отечественной Войны">
            <a:extLst>
              <a:ext uri="{FF2B5EF4-FFF2-40B4-BE49-F238E27FC236}">
                <a16:creationId xmlns:a16="http://schemas.microsoft.com/office/drawing/2014/main" id="{BE6A5758-0D2F-5313-312C-E291F0059A0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502" b="15384"/>
          <a:stretch/>
        </p:blipFill>
        <p:spPr bwMode="auto">
          <a:xfrm>
            <a:off x="3836573" y="3156138"/>
            <a:ext cx="2521614" cy="1424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0687874"/>
      </p:ext>
    </p:extLst>
  </p:cSld>
  <p:clrMapOvr>
    <a:masterClrMapping/>
  </p:clrMapOvr>
  <mc:AlternateContent xmlns:mc="http://schemas.openxmlformats.org/markup-compatibility/2006" xmlns:p14="http://schemas.microsoft.com/office/powerpoint/2010/main">
    <mc:Choice Requires="p14">
      <p:transition p14:dur="0" advTm="18330"/>
    </mc:Choice>
    <mc:Fallback xmlns="">
      <p:transition advTm="18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33608" y="4365104"/>
            <a:ext cx="8677151" cy="2088232"/>
          </a:xfrm>
        </p:spPr>
        <p:txBody>
          <a:bodyPr>
            <a:noAutofit/>
          </a:bodyPr>
          <a:lstStyle/>
          <a:p>
            <a:pPr marL="0" indent="0" algn="just">
              <a:buNone/>
            </a:pPr>
            <a:r>
              <a:rPr lang="ru-RU" dirty="0">
                <a:solidFill>
                  <a:srgbClr val="002060"/>
                </a:solidFill>
                <a:latin typeface="Arial" pitchFamily="34" charset="0"/>
                <a:cs typeface="Arial" pitchFamily="34" charset="0"/>
              </a:rPr>
              <a:t>Фактически силы первого эшелона Красной армии были разгромлены в первые недели войны. </a:t>
            </a:r>
          </a:p>
          <a:p>
            <a:pPr marL="0" indent="0" algn="just">
              <a:buNone/>
            </a:pPr>
            <a:r>
              <a:rPr lang="ru-RU" dirty="0">
                <a:solidFill>
                  <a:srgbClr val="002060"/>
                </a:solidFill>
                <a:latin typeface="Arial" pitchFamily="34" charset="0"/>
                <a:cs typeface="Arial" pitchFamily="34" charset="0"/>
              </a:rPr>
              <a:t>И все же молниеносной войны у врага не получилось. Продвижение вглубь страны было не столь быстрым, как рассчитывало германское командование.</a:t>
            </a:r>
          </a:p>
          <a:p>
            <a:pPr marL="0" indent="0" algn="just">
              <a:buNone/>
            </a:pPr>
            <a:r>
              <a:rPr lang="ru-RU" dirty="0">
                <a:solidFill>
                  <a:srgbClr val="002060"/>
                </a:solidFill>
                <a:latin typeface="Arial" pitchFamily="34" charset="0"/>
                <a:cs typeface="Arial" pitchFamily="34" charset="0"/>
              </a:rPr>
              <a:t>Благодаря упорному сопротивлению наших войск удалось сорвать планы противника по быстрому продвижению на линию </a:t>
            </a:r>
            <a:r>
              <a:rPr lang="ru-RU" b="1" dirty="0">
                <a:solidFill>
                  <a:srgbClr val="002060"/>
                </a:solidFill>
                <a:latin typeface="Arial" pitchFamily="34" charset="0"/>
                <a:cs typeface="Arial" pitchFamily="34" charset="0"/>
              </a:rPr>
              <a:t>Архангельск – Астрахань</a:t>
            </a:r>
            <a:r>
              <a:rPr lang="ru-RU" dirty="0">
                <a:solidFill>
                  <a:srgbClr val="002060"/>
                </a:solidFill>
                <a:latin typeface="Arial" pitchFamily="34" charset="0"/>
                <a:cs typeface="Arial" pitchFamily="34" charset="0"/>
              </a:rPr>
              <a:t>.  </a:t>
            </a:r>
          </a:p>
          <a:p>
            <a:pPr marL="0" indent="0" algn="just">
              <a:buNone/>
            </a:pPr>
            <a:endParaRPr lang="ru-RU" dirty="0">
              <a:solidFill>
                <a:srgbClr val="002060"/>
              </a:solidFill>
              <a:latin typeface="Arial" pitchFamily="34" charset="0"/>
              <a:cs typeface="Arial" pitchFamily="34" charset="0"/>
            </a:endParaRP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332656"/>
            <a:ext cx="7207551" cy="954107"/>
          </a:xfrm>
          <a:prstGeom prst="rect">
            <a:avLst/>
          </a:prstGeom>
          <a:noFill/>
        </p:spPr>
        <p:txBody>
          <a:bodyPr wrap="none" rtlCol="0">
            <a:spAutoFit/>
          </a:bodyPr>
          <a:lstStyle/>
          <a:p>
            <a:r>
              <a:rPr lang="ru-RU" sz="2800" b="1" dirty="0">
                <a:solidFill>
                  <a:srgbClr val="C00000"/>
                </a:solidFill>
                <a:latin typeface="Arial" pitchFamily="34" charset="0"/>
                <a:cs typeface="Arial" pitchFamily="34" charset="0"/>
              </a:rPr>
              <a:t>Начало Великой Отечественной войны</a:t>
            </a:r>
          </a:p>
          <a:p>
            <a:r>
              <a:rPr lang="ru-RU" sz="2800" b="1" dirty="0">
                <a:solidFill>
                  <a:srgbClr val="C00000"/>
                </a:solidFill>
                <a:latin typeface="Arial" pitchFamily="34" charset="0"/>
                <a:cs typeface="Arial" pitchFamily="34" charset="0"/>
              </a:rPr>
              <a:t>лето-осень 1941 года</a:t>
            </a:r>
          </a:p>
        </p:txBody>
      </p:sp>
      <p:pic>
        <p:nvPicPr>
          <p:cNvPr id="3074" name="Picture 2" descr="Первый день войны. Хронология событий 22 июня 1941 года | Аргументы и Факты">
            <a:extLst>
              <a:ext uri="{FF2B5EF4-FFF2-40B4-BE49-F238E27FC236}">
                <a16:creationId xmlns:a16="http://schemas.microsoft.com/office/drawing/2014/main" id="{CEC61C2C-768D-590F-8B68-A72BB3D5B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628800"/>
            <a:ext cx="3984104" cy="2645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Первый день Великой Отечественной войны архив Минобороны РФ — РТ на русском">
            <a:extLst>
              <a:ext uri="{FF2B5EF4-FFF2-40B4-BE49-F238E27FC236}">
                <a16:creationId xmlns:a16="http://schemas.microsoft.com/office/drawing/2014/main" id="{5015EC70-264D-6AC0-3383-74EF9322E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672" y="1628800"/>
            <a:ext cx="3854748" cy="26456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8509"/>
    </mc:Choice>
    <mc:Fallback xmlns="">
      <p:transition advTm="185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51520" y="4149080"/>
            <a:ext cx="8785225" cy="2232248"/>
          </a:xfrm>
        </p:spPr>
        <p:txBody>
          <a:bodyPr>
            <a:noAutofit/>
          </a:bodyPr>
          <a:lstStyle/>
          <a:p>
            <a:pPr marL="0" indent="0" algn="just">
              <a:buNone/>
            </a:pPr>
            <a:r>
              <a:rPr lang="ru-RU" sz="2000" dirty="0">
                <a:solidFill>
                  <a:srgbClr val="002060"/>
                </a:solidFill>
                <a:latin typeface="Arial" panose="020B0604020202020204" pitchFamily="34" charset="0"/>
                <a:cs typeface="Arial" panose="020B0604020202020204" pitchFamily="34" charset="0"/>
              </a:rPr>
              <a:t>Героические усилия Красной армии сорвали план «</a:t>
            </a:r>
            <a:r>
              <a:rPr lang="ru-RU" sz="2000" b="1" dirty="0">
                <a:solidFill>
                  <a:srgbClr val="002060"/>
                </a:solidFill>
                <a:latin typeface="Arial" panose="020B0604020202020204" pitchFamily="34" charset="0"/>
                <a:cs typeface="Arial" panose="020B0604020202020204" pitchFamily="34" charset="0"/>
              </a:rPr>
              <a:t>Барбаросса</a:t>
            </a:r>
            <a:r>
              <a:rPr lang="ru-RU" sz="2000" dirty="0">
                <a:solidFill>
                  <a:srgbClr val="002060"/>
                </a:solidFill>
                <a:latin typeface="Arial" panose="020B0604020202020204" pitchFamily="34" charset="0"/>
                <a:cs typeface="Arial" panose="020B0604020202020204" pitchFamily="34" charset="0"/>
              </a:rPr>
              <a:t>», и фашисты подошли к Москве намного позже, чем они планировали.</a:t>
            </a:r>
          </a:p>
          <a:p>
            <a:pPr marL="0" indent="0" algn="just">
              <a:buNone/>
            </a:pPr>
            <a:r>
              <a:rPr lang="ru-RU" sz="2000" b="1" dirty="0">
                <a:solidFill>
                  <a:srgbClr val="002060"/>
                </a:solidFill>
                <a:latin typeface="Arial" panose="020B0604020202020204" pitchFamily="34" charset="0"/>
                <a:cs typeface="Arial" panose="020B0604020202020204" pitchFamily="34" charset="0"/>
              </a:rPr>
              <a:t>30 сентября 1941 </a:t>
            </a:r>
            <a:r>
              <a:rPr lang="ru-RU" sz="2000" dirty="0">
                <a:solidFill>
                  <a:srgbClr val="002060"/>
                </a:solidFill>
                <a:latin typeface="Arial" panose="020B0604020202020204" pitchFamily="34" charset="0"/>
                <a:cs typeface="Arial" panose="020B0604020202020204" pitchFamily="34" charset="0"/>
              </a:rPr>
              <a:t>года началось генеральное наступление на Москву. К середине октября, преодолевая сопротивление советских войск, фашисты вплотную подошли к столице.</a:t>
            </a:r>
          </a:p>
          <a:p>
            <a:pPr marL="0" indent="0" algn="just">
              <a:buNone/>
            </a:pPr>
            <a:r>
              <a:rPr lang="ru-RU" sz="2000" dirty="0">
                <a:solidFill>
                  <a:srgbClr val="002060"/>
                </a:solidFill>
                <a:latin typeface="Arial" panose="020B0604020202020204" pitchFamily="34" charset="0"/>
                <a:cs typeface="Arial" panose="020B0604020202020204" pitchFamily="34" charset="0"/>
              </a:rPr>
              <a:t>Немцы уже видели в бинокли башни Московского Кремля.</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1560" y="189346"/>
            <a:ext cx="5506764" cy="1384995"/>
          </a:xfrm>
          <a:prstGeom prst="rect">
            <a:avLst/>
          </a:prstGeom>
          <a:noFill/>
        </p:spPr>
        <p:txBody>
          <a:bodyPr wrap="none" rtlCol="0">
            <a:spAutoFit/>
          </a:bodyPr>
          <a:lstStyle/>
          <a:p>
            <a:r>
              <a:rPr lang="ru-RU" sz="2800" b="1" dirty="0">
                <a:solidFill>
                  <a:srgbClr val="C00000"/>
                </a:solidFill>
                <a:latin typeface="Arial" pitchFamily="34" charset="0"/>
                <a:cs typeface="Arial" pitchFamily="34" charset="0"/>
              </a:rPr>
              <a:t>БИТВА ЗА МОСКВУ</a:t>
            </a:r>
          </a:p>
          <a:p>
            <a:r>
              <a:rPr lang="ru-RU" sz="2800" b="1" dirty="0">
                <a:solidFill>
                  <a:srgbClr val="C00000"/>
                </a:solidFill>
                <a:latin typeface="Arial" pitchFamily="34" charset="0"/>
                <a:cs typeface="Arial" pitchFamily="34" charset="0"/>
              </a:rPr>
              <a:t>сентябрь – декабрь 1941 года</a:t>
            </a:r>
          </a:p>
          <a:p>
            <a:endParaRPr lang="ru-RU" sz="2800" b="1" dirty="0">
              <a:solidFill>
                <a:srgbClr val="C00000"/>
              </a:solidFill>
              <a:latin typeface="Arial" pitchFamily="34" charset="0"/>
              <a:cs typeface="Arial" pitchFamily="34" charset="0"/>
            </a:endParaRPr>
          </a:p>
        </p:txBody>
      </p:sp>
      <p:pic>
        <p:nvPicPr>
          <p:cNvPr id="4098" name="Picture 2" descr="Немцы так и не вошли в Москву. Факты о первом серьёзном поражении Гитлера |  Аргументы и Факты">
            <a:extLst>
              <a:ext uri="{FF2B5EF4-FFF2-40B4-BE49-F238E27FC236}">
                <a16:creationId xmlns:a16="http://schemas.microsoft.com/office/drawing/2014/main" id="{F9E043A0-3C03-4490-28F9-8FBB1680C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88" y="1745586"/>
            <a:ext cx="3366669"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Сайт Лобни &quot;Пушка&quot;. Версия: немцы не видели Кремль из Лобни">
            <a:extLst>
              <a:ext uri="{FF2B5EF4-FFF2-40B4-BE49-F238E27FC236}">
                <a16:creationId xmlns:a16="http://schemas.microsoft.com/office/drawing/2014/main" id="{E8A180D0-9AC6-DB9E-0293-EE273F92D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457" y="1725909"/>
            <a:ext cx="2550759" cy="2251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9994"/>
    </mc:Choice>
    <mc:Fallback xmlns="">
      <p:transition advTm="19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107504" y="3573016"/>
            <a:ext cx="8768457" cy="2907196"/>
          </a:xfrm>
        </p:spPr>
        <p:txBody>
          <a:bodyPr>
            <a:normAutofit lnSpcReduction="10000"/>
          </a:bodyPr>
          <a:lstStyle/>
          <a:p>
            <a:pPr marL="0" indent="0" algn="just">
              <a:buNone/>
            </a:pPr>
            <a:r>
              <a:rPr lang="ru-RU" dirty="0">
                <a:solidFill>
                  <a:srgbClr val="002060"/>
                </a:solidFill>
                <a:latin typeface="Arial" panose="020B0604020202020204" pitchFamily="34" charset="0"/>
                <a:cs typeface="Arial" panose="020B0604020202020204" pitchFamily="34" charset="0"/>
              </a:rPr>
              <a:t>Но неимоверными усилиями защитников Москвы в начале ноября удалось остановить наступление немцев. </a:t>
            </a:r>
          </a:p>
          <a:p>
            <a:pPr marL="0" indent="0" algn="just">
              <a:buNone/>
            </a:pPr>
            <a:r>
              <a:rPr lang="ru-RU" dirty="0">
                <a:solidFill>
                  <a:srgbClr val="002060"/>
                </a:solidFill>
                <a:latin typeface="Arial" panose="020B0604020202020204" pitchFamily="34" charset="0"/>
                <a:cs typeface="Arial" panose="020B0604020202020204" pitchFamily="34" charset="0"/>
              </a:rPr>
              <a:t>К концу ноября советские войска под Москвой получили значительные подкрепления. </a:t>
            </a:r>
          </a:p>
          <a:p>
            <a:pPr marL="0" indent="0" algn="just">
              <a:buNone/>
            </a:pPr>
            <a:r>
              <a:rPr lang="ru-RU" b="1" dirty="0">
                <a:solidFill>
                  <a:srgbClr val="C00000"/>
                </a:solidFill>
                <a:latin typeface="Arial" panose="020B0604020202020204" pitchFamily="34" charset="0"/>
                <a:cs typeface="Arial" panose="020B0604020202020204" pitchFamily="34" charset="0"/>
              </a:rPr>
              <a:t>5 декабря 1941 </a:t>
            </a:r>
            <a:r>
              <a:rPr lang="ru-RU" dirty="0">
                <a:solidFill>
                  <a:srgbClr val="002060"/>
                </a:solidFill>
                <a:latin typeface="Arial" panose="020B0604020202020204" pitchFamily="34" charset="0"/>
                <a:cs typeface="Arial" panose="020B0604020202020204" pitchFamily="34" charset="0"/>
              </a:rPr>
              <a:t>г. Красная армия перешла в контрнаступление. Были освобождены многие подмосковные города, враг был отброшен на </a:t>
            </a:r>
            <a:r>
              <a:rPr lang="ru-RU" b="1" dirty="0">
                <a:solidFill>
                  <a:srgbClr val="C00000"/>
                </a:solidFill>
                <a:latin typeface="Arial" panose="020B0604020202020204" pitchFamily="34" charset="0"/>
                <a:cs typeface="Arial" panose="020B0604020202020204" pitchFamily="34" charset="0"/>
              </a:rPr>
              <a:t>150 - 250</a:t>
            </a:r>
            <a:r>
              <a:rPr lang="ru-RU" b="1"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км от Москвы. </a:t>
            </a:r>
          </a:p>
          <a:p>
            <a:pPr marL="0" indent="0" algn="just">
              <a:buNone/>
            </a:pPr>
            <a:r>
              <a:rPr lang="ru-RU" dirty="0">
                <a:solidFill>
                  <a:srgbClr val="002060"/>
                </a:solidFill>
                <a:latin typeface="Arial" panose="020B0604020202020204" pitchFamily="34" charset="0"/>
                <a:cs typeface="Arial" panose="020B0604020202020204" pitchFamily="34" charset="0"/>
              </a:rPr>
              <a:t>Под Москвой, впервые во Второй мировой войне гитлеровцы потерпели крупное поражение.</a:t>
            </a:r>
          </a:p>
        </p:txBody>
      </p:sp>
      <p:pic>
        <p:nvPicPr>
          <p:cNvPr id="4"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ноября 1941 года на красной площади в Москве прошел парад в честь 24-й  годовщины Октябрьской революции – Заневское городское поселение">
            <a:extLst>
              <a:ext uri="{FF2B5EF4-FFF2-40B4-BE49-F238E27FC236}">
                <a16:creationId xmlns:a16="http://schemas.microsoft.com/office/drawing/2014/main" id="{2A3656E2-AF71-134C-E9C7-CF2572709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2737"/>
            <a:ext cx="3547963" cy="23610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ноября 1941 года на Красной площади прошел военный парад | Официальный  сайт Всероссийской общественной организации ветеранов &quot;БОЕВОЕ БРАТСТВО&quot;">
            <a:extLst>
              <a:ext uri="{FF2B5EF4-FFF2-40B4-BE49-F238E27FC236}">
                <a16:creationId xmlns:a16="http://schemas.microsoft.com/office/drawing/2014/main" id="{1CFAA3A6-56E0-E635-E5DA-6B5F3ED2D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523" y="1052737"/>
            <a:ext cx="3722131" cy="23659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1048"/>
    </mc:Choice>
    <mc:Fallback xmlns="">
      <p:transition advTm="210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Помним, гордимся!">
            <a:extLst>
              <a:ext uri="{FF2B5EF4-FFF2-40B4-BE49-F238E27FC236}">
                <a16:creationId xmlns:a16="http://schemas.microsoft.com/office/drawing/2014/main" id="{137278AA-160D-76EB-4486-0695D4C19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0"/>
            <a:ext cx="1763688" cy="881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50847"/>
            <a:ext cx="5472608" cy="830997"/>
          </a:xfrm>
          <a:prstGeom prst="rect">
            <a:avLst/>
          </a:prstGeom>
          <a:noFill/>
        </p:spPr>
        <p:txBody>
          <a:bodyPr wrap="square" rtlCol="0">
            <a:spAutoFit/>
          </a:bodyPr>
          <a:lstStyle/>
          <a:p>
            <a:r>
              <a:rPr lang="ru-RU" sz="2400" b="1" dirty="0">
                <a:solidFill>
                  <a:srgbClr val="C00000"/>
                </a:solidFill>
                <a:latin typeface="Arial" pitchFamily="34" charset="0"/>
                <a:cs typeface="Arial" pitchFamily="34" charset="0"/>
              </a:rPr>
              <a:t>Защитники Москвы, будущие сотрудники ИФТТ РАН</a:t>
            </a:r>
          </a:p>
        </p:txBody>
      </p:sp>
      <p:pic>
        <p:nvPicPr>
          <p:cNvPr id="2050" name="Picture 2" descr="C:\Users\Олга\Documents\Научный полк\Бурыкин И.И..pn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81844"/>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06201" y="1052736"/>
            <a:ext cx="3515500" cy="1815882"/>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Первое боевое крещение в свои неполные 17 лет получил под Тулой в феврале 1943 года. Позднее служил в частях по охране Москвы. </a:t>
            </a:r>
            <a:r>
              <a:rPr lang="ru-RU" sz="1600" i="1" dirty="0">
                <a:solidFill>
                  <a:srgbClr val="002060"/>
                </a:solidFill>
                <a:latin typeface="Arial" pitchFamily="34" charset="0"/>
                <a:cs typeface="Arial" pitchFamily="34" charset="0"/>
              </a:rPr>
              <a:t>В ИФТТ РАН работал в должности заместителя начальника гаража.</a:t>
            </a:r>
          </a:p>
        </p:txBody>
      </p:sp>
      <p:pic>
        <p:nvPicPr>
          <p:cNvPr id="2051" name="Picture 3" descr="C:\Users\Олга\Documents\Научный полк\Парамонов Н.З..pn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061413"/>
            <a:ext cx="1738800" cy="2574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50922" y="4573310"/>
            <a:ext cx="6941558" cy="2062103"/>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Как только началась война ушел добровольцем в народное ополчение. Осенью 1941 года участвовал в обороне Москвы. В Советской Армии служил в составе 975-го артиллерийского полка и 472-го гаубичного </a:t>
            </a:r>
            <a:r>
              <a:rPr lang="ru-RU" sz="1600" dirty="0" err="1">
                <a:solidFill>
                  <a:srgbClr val="002060"/>
                </a:solidFill>
                <a:latin typeface="Arial" pitchFamily="34" charset="0"/>
                <a:cs typeface="Arial" pitchFamily="34" charset="0"/>
              </a:rPr>
              <a:t>Лиозненского</a:t>
            </a:r>
            <a:r>
              <a:rPr lang="ru-RU" sz="1600" dirty="0">
                <a:solidFill>
                  <a:srgbClr val="002060"/>
                </a:solidFill>
                <a:latin typeface="Arial" pitchFamily="34" charset="0"/>
                <a:cs typeface="Arial" pitchFamily="34" charset="0"/>
              </a:rPr>
              <a:t> ордена Красного Знамени артполка резерва Главного командования, ремонтировал поврежденную технику. По состоянию здоровья демобилизован из армии в феврале 1945 года. </a:t>
            </a:r>
            <a:r>
              <a:rPr lang="ru-RU" sz="1600" i="1" dirty="0">
                <a:solidFill>
                  <a:srgbClr val="002060"/>
                </a:solidFill>
                <a:latin typeface="Arial" pitchFamily="34" charset="0"/>
                <a:cs typeface="Arial" pitchFamily="34" charset="0"/>
              </a:rPr>
              <a:t>Работал преподавателем философии в аспирантуре ИФТТ РАН, кандидат филос. наук, доцент.</a:t>
            </a:r>
          </a:p>
        </p:txBody>
      </p:sp>
      <p:sp>
        <p:nvSpPr>
          <p:cNvPr id="6" name="Прямоугольник 5"/>
          <p:cNvSpPr/>
          <p:nvPr/>
        </p:nvSpPr>
        <p:spPr>
          <a:xfrm>
            <a:off x="2987824" y="3356992"/>
            <a:ext cx="5904656" cy="1077218"/>
          </a:xfrm>
          <a:prstGeom prst="rect">
            <a:avLst/>
          </a:prstGeom>
          <a:ln>
            <a:solidFill>
              <a:srgbClr val="002060"/>
            </a:solidFill>
          </a:ln>
        </p:spPr>
        <p:txBody>
          <a:bodyPr wrap="square">
            <a:spAutoFit/>
          </a:bodyPr>
          <a:lstStyle/>
          <a:p>
            <a:r>
              <a:rPr lang="ru-RU" sz="1600" dirty="0">
                <a:solidFill>
                  <a:srgbClr val="002060"/>
                </a:solidFill>
                <a:latin typeface="Arial" pitchFamily="34" charset="0"/>
                <a:cs typeface="Arial" pitchFamily="34" charset="0"/>
              </a:rPr>
              <a:t>В январе-феврале 1943 года участвовал в наступательных боях в направлении Ржева. Был снайпером. После ранения в 1943 году в боях больше не участвовал.  </a:t>
            </a:r>
            <a:r>
              <a:rPr lang="ru-RU" sz="1600" i="1" dirty="0">
                <a:solidFill>
                  <a:srgbClr val="002060"/>
                </a:solidFill>
                <a:latin typeface="Arial" pitchFamily="34" charset="0"/>
                <a:cs typeface="Arial" pitchFamily="34" charset="0"/>
              </a:rPr>
              <a:t>В ИФТТ РАН работал начальником караула в Службе охраны</a:t>
            </a:r>
            <a:r>
              <a:rPr lang="ru-RU" sz="1600" dirty="0">
                <a:solidFill>
                  <a:srgbClr val="002060"/>
                </a:solidFill>
                <a:latin typeface="Arial" pitchFamily="34" charset="0"/>
                <a:cs typeface="Arial" pitchFamily="34" charset="0"/>
              </a:rPr>
              <a:t>.</a:t>
            </a:r>
          </a:p>
        </p:txBody>
      </p:sp>
      <p:pic>
        <p:nvPicPr>
          <p:cNvPr id="2052" name="Picture 4" descr="C:\Users\Олга\Documents\Научный полк\Лобанов В.П..pn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852939"/>
            <a:ext cx="1738800" cy="2504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254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1|3.5|8.3"/>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0.7|8.9"/>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4|10.5"/>
</p:tagLst>
</file>

<file path=ppt/tags/tag16.xml><?xml version="1.0" encoding="utf-8"?>
<p:tagLst xmlns:a="http://schemas.openxmlformats.org/drawingml/2006/main" xmlns:r="http://schemas.openxmlformats.org/officeDocument/2006/relationships" xmlns:p="http://schemas.openxmlformats.org/presentationml/2006/main">
  <p:tag name="TIMING" val="|7.5|9.5"/>
</p:tagLst>
</file>

<file path=ppt/tags/tag17.xml><?xml version="1.0" encoding="utf-8"?>
<p:tagLst xmlns:a="http://schemas.openxmlformats.org/drawingml/2006/main" xmlns:r="http://schemas.openxmlformats.org/officeDocument/2006/relationships" xmlns:p="http://schemas.openxmlformats.org/presentationml/2006/main">
  <p:tag name="TIMING" val="|3"/>
</p:tagLst>
</file>

<file path=ppt/tags/tag18.xml><?xml version="1.0" encoding="utf-8"?>
<p:tagLst xmlns:a="http://schemas.openxmlformats.org/drawingml/2006/main" xmlns:r="http://schemas.openxmlformats.org/officeDocument/2006/relationships" xmlns:p="http://schemas.openxmlformats.org/presentationml/2006/main">
  <p:tag name="TIMING" val="|6|8.8"/>
</p:tagLst>
</file>

<file path=ppt/tags/tag19.xml><?xml version="1.0" encoding="utf-8"?>
<p:tagLst xmlns:a="http://schemas.openxmlformats.org/drawingml/2006/main" xmlns:r="http://schemas.openxmlformats.org/officeDocument/2006/relationships" xmlns:p="http://schemas.openxmlformats.org/presentationml/2006/main">
  <p:tag name="TIMING" val="|0.9|7.9|6.9"/>
</p:tagLst>
</file>

<file path=ppt/tags/tag2.xml><?xml version="1.0" encoding="utf-8"?>
<p:tagLst xmlns:a="http://schemas.openxmlformats.org/drawingml/2006/main" xmlns:r="http://schemas.openxmlformats.org/officeDocument/2006/relationships" xmlns:p="http://schemas.openxmlformats.org/presentationml/2006/main">
  <p:tag name="TIMING" val="|0.4|5.7"/>
</p:tagLst>
</file>

<file path=ppt/tags/tag20.xml><?xml version="1.0" encoding="utf-8"?>
<p:tagLst xmlns:a="http://schemas.openxmlformats.org/drawingml/2006/main" xmlns:r="http://schemas.openxmlformats.org/officeDocument/2006/relationships" xmlns:p="http://schemas.openxmlformats.org/presentationml/2006/main">
  <p:tag name="TIMING" val="|0.7|8.7|9.3"/>
</p:tagLst>
</file>

<file path=ppt/tags/tag21.xml><?xml version="1.0" encoding="utf-8"?>
<p:tagLst xmlns:a="http://schemas.openxmlformats.org/drawingml/2006/main" xmlns:r="http://schemas.openxmlformats.org/officeDocument/2006/relationships" xmlns:p="http://schemas.openxmlformats.org/presentationml/2006/main">
  <p:tag name="TIMING" val="|7.4|5.6"/>
</p:tagLst>
</file>

<file path=ppt/tags/tag3.xml><?xml version="1.0" encoding="utf-8"?>
<p:tagLst xmlns:a="http://schemas.openxmlformats.org/drawingml/2006/main" xmlns:r="http://schemas.openxmlformats.org/officeDocument/2006/relationships" xmlns:p="http://schemas.openxmlformats.org/presentationml/2006/main">
  <p:tag name="TIMING" val="|10.5"/>
</p:tagLst>
</file>

<file path=ppt/tags/tag4.xml><?xml version="1.0" encoding="utf-8"?>
<p:tagLst xmlns:a="http://schemas.openxmlformats.org/drawingml/2006/main" xmlns:r="http://schemas.openxmlformats.org/officeDocument/2006/relationships" xmlns:p="http://schemas.openxmlformats.org/presentationml/2006/main">
  <p:tag name="TIMING" val="|1|3.5|8.3"/>
</p:tagLst>
</file>

<file path=ppt/tags/tag5.xml><?xml version="1.0" encoding="utf-8"?>
<p:tagLst xmlns:a="http://schemas.openxmlformats.org/drawingml/2006/main" xmlns:r="http://schemas.openxmlformats.org/officeDocument/2006/relationships" xmlns:p="http://schemas.openxmlformats.org/presentationml/2006/main">
  <p:tag name="TIMING" val="|5.4|6.3"/>
</p:tagLst>
</file>

<file path=ppt/tags/tag6.xml><?xml version="1.0" encoding="utf-8"?>
<p:tagLst xmlns:a="http://schemas.openxmlformats.org/drawingml/2006/main" xmlns:r="http://schemas.openxmlformats.org/officeDocument/2006/relationships" xmlns:p="http://schemas.openxmlformats.org/presentationml/2006/main">
  <p:tag name="TIMING" val="|6.6|8.9"/>
</p:tagLst>
</file>

<file path=ppt/tags/tag7.xml><?xml version="1.0" encoding="utf-8"?>
<p:tagLst xmlns:a="http://schemas.openxmlformats.org/drawingml/2006/main" xmlns:r="http://schemas.openxmlformats.org/officeDocument/2006/relationships" xmlns:p="http://schemas.openxmlformats.org/presentationml/2006/main">
  <p:tag name="TIMING" val="|4.7|3.5|6.9"/>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10.2"/>
</p:tagLst>
</file>

<file path=ppt/theme/theme1.xml><?xml version="1.0" encoding="utf-8"?>
<a:theme xmlns:a="http://schemas.openxmlformats.org/drawingml/2006/main" name="Посылка">
  <a:themeElements>
    <a:clrScheme name="Посылка">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Посылка">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осылка">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1237</TotalTime>
  <Words>4186</Words>
  <Application>Microsoft Office PowerPoint</Application>
  <PresentationFormat>Экран (4:3)</PresentationFormat>
  <Paragraphs>134</Paragraphs>
  <Slides>36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Calibri</vt:lpstr>
      <vt:lpstr>Corbel</vt:lpstr>
      <vt:lpstr>Gill Sans MT</vt:lpstr>
      <vt:lpstr>Посылка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Великая Отечественная война основные этапы</dc:title>
  <dc:creator>Виктор</dc:creator>
  <cp:lastModifiedBy>Ольга Камынина</cp:lastModifiedBy>
  <cp:revision>85</cp:revision>
  <dcterms:created xsi:type="dcterms:W3CDTF">2025-04-27T08:34:00Z</dcterms:created>
  <dcterms:modified xsi:type="dcterms:W3CDTF">2025-05-07T15:08:33Z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A823FE84B96A4212AB9691CD7438749E_12</vt:lpwstr>
  </property>
  <property fmtid="{D5CDD505-2E9C-101B-9397-08002B2CF9AE}" pid="3" name="KSOProductBuildVer">
    <vt:lpwstr>1049-12.2.0.20795</vt:lpwstr>
  </property>
</Properties>
</file>